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slide+xml" PartName="/ppt/slides/slide104.xml"/>
  <Override ContentType="application/vnd.openxmlformats-officedocument.presentationml.slide+xml" PartName="/ppt/slides/slide105.xml"/>
  <Override ContentType="application/vnd.openxmlformats-officedocument.presentationml.slide+xml" PartName="/ppt/slides/slide106.xml"/>
  <Override ContentType="application/vnd.openxmlformats-officedocument.presentationml.slide+xml" PartName="/ppt/slides/slide10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Lst>
  <p:sldSz cx="9753600" cy="7315200"/>
  <p:notesSz cx="6858000" cy="9144000"/>
  <p:embeddedFontLst>
    <p:embeddedFont>
      <p:font typeface="Forum" charset="1" panose="02000000000000000000"/>
      <p:regular r:id="rId113"/>
    </p:embeddedFont>
    <p:embeddedFont>
      <p:font typeface="Libre Baskerville Italics" charset="1" panose="02000000000000000000"/>
      <p:regular r:id="rId114"/>
    </p:embeddedFont>
    <p:embeddedFont>
      <p:font typeface="Inter Bold" charset="1" panose="02000503000000020004"/>
      <p:regular r:id="rId115"/>
    </p:embeddedFont>
    <p:embeddedFont>
      <p:font typeface="Inter" charset="1" panose="02000503000000020004"/>
      <p:regular r:id="rId116"/>
    </p:embeddedFont>
    <p:embeddedFont>
      <p:font typeface="Inter Bold Italics" charset="1" panose="02000503000000020004"/>
      <p:regular r:id="rId117"/>
    </p:embeddedFont>
    <p:embeddedFont>
      <p:font typeface="Inter Italics" charset="1" panose="02000503000000020004"/>
      <p:regular r:id="rId1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slides/slide104.xml" Type="http://schemas.openxmlformats.org/officeDocument/2006/relationships/slide"/><Relationship Id="rId11" Target="slides/slide6.xml" Type="http://schemas.openxmlformats.org/officeDocument/2006/relationships/slide"/><Relationship Id="rId110" Target="slides/slide105.xml" Type="http://schemas.openxmlformats.org/officeDocument/2006/relationships/slide"/><Relationship Id="rId111" Target="slides/slide106.xml" Type="http://schemas.openxmlformats.org/officeDocument/2006/relationships/slide"/><Relationship Id="rId112" Target="slides/slide107.xml" Type="http://schemas.openxmlformats.org/officeDocument/2006/relationships/slide"/><Relationship Id="rId113" Target="fonts/font113.fntdata" Type="http://schemas.openxmlformats.org/officeDocument/2006/relationships/font"/><Relationship Id="rId114" Target="fonts/font114.fntdata" Type="http://schemas.openxmlformats.org/officeDocument/2006/relationships/font"/><Relationship Id="rId115" Target="fonts/font115.fntdata" Type="http://schemas.openxmlformats.org/officeDocument/2006/relationships/font"/><Relationship Id="rId116" Target="fonts/font116.fntdata" Type="http://schemas.openxmlformats.org/officeDocument/2006/relationships/font"/><Relationship Id="rId117" Target="fonts/font117.fntdata" Type="http://schemas.openxmlformats.org/officeDocument/2006/relationships/font"/><Relationship Id="rId118" Target="fonts/font118.fntdata" Type="http://schemas.openxmlformats.org/officeDocument/2006/relationships/font"/><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jpe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jpe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jpe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jpe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36.jpeg" Type="http://schemas.openxmlformats.org/officeDocument/2006/relationships/image"/><Relationship Id="rId4" Target="../media/image37.jpe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jpeg" Type="http://schemas.openxmlformats.org/officeDocument/2006/relationships/image"/><Relationship Id="rId3" Target="../media/image39.jpeg" Type="http://schemas.openxmlformats.org/officeDocument/2006/relationships/image"/><Relationship Id="rId4" Target="../media/image40.jpeg" Type="http://schemas.openxmlformats.org/officeDocument/2006/relationships/image"/><Relationship Id="rId5" Target="../media/image41.jpeg" Type="http://schemas.openxmlformats.org/officeDocument/2006/relationships/image"/><Relationship Id="rId6" Target="../media/image42.jpe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jpeg" Type="http://schemas.openxmlformats.org/officeDocument/2006/relationships/image"/><Relationship Id="rId3" Target="../media/image44.jpeg" Type="http://schemas.openxmlformats.org/officeDocument/2006/relationships/image"/><Relationship Id="rId4" Target="../media/image45.jpe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jpeg" Type="http://schemas.openxmlformats.org/officeDocument/2006/relationships/image"/><Relationship Id="rId3" Target="../media/image47.jpeg" Type="http://schemas.openxmlformats.org/officeDocument/2006/relationships/image"/><Relationship Id="rId4" Target="../media/image48.jpeg" Type="http://schemas.openxmlformats.org/officeDocument/2006/relationships/image"/><Relationship Id="rId5" Target="../media/image49.jpeg" Type="http://schemas.openxmlformats.org/officeDocument/2006/relationships/image"/><Relationship Id="rId6" Target="../media/image50.jpe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52.jpe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jpeg" Type="http://schemas.openxmlformats.org/officeDocument/2006/relationships/image"/><Relationship Id="rId3" Target="../media/image54.jpeg" Type="http://schemas.openxmlformats.org/officeDocument/2006/relationships/image"/><Relationship Id="rId4" Target="../media/image55.jpeg" Type="http://schemas.openxmlformats.org/officeDocument/2006/relationships/image"/><Relationship Id="rId5" Target="../media/image56.jpe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36.jpeg" Type="http://schemas.openxmlformats.org/officeDocument/2006/relationships/image"/><Relationship Id="rId4" Target="../media/image37.jpe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6hzrDeceEKc?si=v1OqYbpCm7SAdkez&amp;t=30" TargetMode="External" Type="http://schemas.openxmlformats.org/officeDocument/2006/relationships/video"/></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jpeg" Type="http://schemas.openxmlformats.org/officeDocument/2006/relationships/image"/><Relationship Id="rId3" Target="../media/image39.jpeg" Type="http://schemas.openxmlformats.org/officeDocument/2006/relationships/image"/><Relationship Id="rId4" Target="../media/image40.jpeg" Type="http://schemas.openxmlformats.org/officeDocument/2006/relationships/image"/><Relationship Id="rId5" Target="../media/image41.jpeg" Type="http://schemas.openxmlformats.org/officeDocument/2006/relationships/image"/><Relationship Id="rId6" Target="../media/image42.jpe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Soa3gO7tL-c?si=Zsx2kQI-gyh89mwN&amp;t=33" TargetMode="External" Type="http://schemas.openxmlformats.org/officeDocument/2006/relationships/video"/></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jpeg" Type="http://schemas.openxmlformats.org/officeDocument/2006/relationships/image"/><Relationship Id="rId3" Target="../media/image44.jpeg" Type="http://schemas.openxmlformats.org/officeDocument/2006/relationships/image"/><Relationship Id="rId4" Target="../media/image45.jpe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ApXoWvfEYVU?si=BqcM2pFT6tKZslJV" TargetMode="External" Type="http://schemas.openxmlformats.org/officeDocument/2006/relationships/video"/></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jpeg" Type="http://schemas.openxmlformats.org/officeDocument/2006/relationships/image"/><Relationship Id="rId3" Target="../media/image47.jpeg" Type="http://schemas.openxmlformats.org/officeDocument/2006/relationships/image"/><Relationship Id="rId4" Target="../media/image48.jpeg" Type="http://schemas.openxmlformats.org/officeDocument/2006/relationships/image"/><Relationship Id="rId5" Target="../media/image49.jpeg" Type="http://schemas.openxmlformats.org/officeDocument/2006/relationships/image"/><Relationship Id="rId6" Target="../media/image50.jpe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o84t0LSOBwI?si=ZYOWEhP5dO4KNqJV" TargetMode="External" Type="http://schemas.openxmlformats.org/officeDocument/2006/relationships/video"/></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jpeg" Type="http://schemas.openxmlformats.org/officeDocument/2006/relationships/image"/><Relationship Id="rId3" Target="../media/image52.jpe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YR12Z8f1Dh8?si=zZ1bmENoUvRTarCW" TargetMode="External" Type="http://schemas.openxmlformats.org/officeDocument/2006/relationships/video"/></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jpeg" Type="http://schemas.openxmlformats.org/officeDocument/2006/relationships/image"/><Relationship Id="rId3" Target="../media/image54.jpeg" Type="http://schemas.openxmlformats.org/officeDocument/2006/relationships/image"/><Relationship Id="rId4" Target="../media/image55.jpeg" Type="http://schemas.openxmlformats.org/officeDocument/2006/relationships/image"/><Relationship Id="rId5" Target="../media/image56.jpe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https://youtu.be/MfY9YO3u7GM?si=IVzCD8GmR60aXvdL" TargetMode="External" Type="http://schemas.openxmlformats.org/officeDocument/2006/relationships/video"/></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jpe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61.png" Type="http://schemas.openxmlformats.org/officeDocument/2006/relationships/image"/><Relationship Id="rId4" Target="../media/image62.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png" Type="http://schemas.openxmlformats.org/officeDocument/2006/relationships/image"/><Relationship Id="rId3" Target="../media/image64.pn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pn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9.png" Type="http://schemas.openxmlformats.org/officeDocument/2006/relationships/image"/></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0.pn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2.png" Type="http://schemas.openxmlformats.org/officeDocument/2006/relationships/image"/><Relationship Id="rId3" Target="../media/image73.pn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2" Target="https://www.nationalgeographic.com/culture/article/gayest-place-on-earth-yumbo-centrum" TargetMode="External" Type="http://schemas.openxmlformats.org/officeDocument/2006/relationships/hyperlink"/><Relationship Id="rId3" Target="https://www.nationalgeographic.com/culture/article/gayest-place-on-earth-yumbo-centrum" TargetMode="External" Type="http://schemas.openxmlformats.org/officeDocument/2006/relationships/hyperlink"/></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6.pn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s>
</file>

<file path=ppt/slides/_rels/slide100.xml.rels><?xml version="1.0" encoding="UTF-8" standalone="yes"?><Relationships xmlns="http://schemas.openxmlformats.org/package/2006/relationships"><Relationship Id="rId1" Target="../slideLayouts/slideLayout7.xml" Type="http://schemas.openxmlformats.org/officeDocument/2006/relationships/slideLayout"/><Relationship Id="rId2" Target="https://en.wikipedia.org/wiki/Euro_banknote" TargetMode="External" Type="http://schemas.openxmlformats.org/officeDocument/2006/relationships/hyperlink"/></Relationships>
</file>

<file path=ppt/slides/_rels/slide10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8.png" Type="http://schemas.openxmlformats.org/officeDocument/2006/relationships/image"/><Relationship Id="rId3" Target="../media/image79.png" Type="http://schemas.openxmlformats.org/officeDocument/2006/relationships/image"/></Relationships>
</file>

<file path=ppt/slides/_rels/slide10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0.png" Type="http://schemas.openxmlformats.org/officeDocument/2006/relationships/image"/></Relationships>
</file>

<file path=ppt/slides/_rels/slide10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1.png" Type="http://schemas.openxmlformats.org/officeDocument/2006/relationships/image"/></Relationships>
</file>

<file path=ppt/slides/_rels/slide10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C8B4AF"/>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753600" cy="7679210"/>
          </a:xfrm>
          <a:custGeom>
            <a:avLst/>
            <a:gdLst/>
            <a:ahLst/>
            <a:cxnLst/>
            <a:rect r="r" b="b" t="t" l="l"/>
            <a:pathLst>
              <a:path h="7679210" w="9753600">
                <a:moveTo>
                  <a:pt x="0" y="0"/>
                </a:moveTo>
                <a:lnTo>
                  <a:pt x="9753600" y="0"/>
                </a:lnTo>
                <a:lnTo>
                  <a:pt x="9753600" y="7679210"/>
                </a:lnTo>
                <a:lnTo>
                  <a:pt x="0" y="7679210"/>
                </a:lnTo>
                <a:lnTo>
                  <a:pt x="0" y="0"/>
                </a:lnTo>
                <a:close/>
              </a:path>
            </a:pathLst>
          </a:custGeom>
          <a:blipFill>
            <a:blip r:embed="rId2"/>
            <a:stretch>
              <a:fillRect l="0" t="-26836" r="-110725" b="-87134"/>
            </a:stretch>
          </a:blipFill>
        </p:spPr>
      </p:sp>
      <p:sp>
        <p:nvSpPr>
          <p:cNvPr name="Freeform 3" id="3"/>
          <p:cNvSpPr/>
          <p:nvPr/>
        </p:nvSpPr>
        <p:spPr>
          <a:xfrm flipH="false" flipV="false" rot="0">
            <a:off x="5127012" y="979381"/>
            <a:ext cx="5077471" cy="5077471"/>
          </a:xfrm>
          <a:custGeom>
            <a:avLst/>
            <a:gdLst/>
            <a:ahLst/>
            <a:cxnLst/>
            <a:rect r="r" b="b" t="t" l="l"/>
            <a:pathLst>
              <a:path h="5077471" w="5077471">
                <a:moveTo>
                  <a:pt x="0" y="0"/>
                </a:moveTo>
                <a:lnTo>
                  <a:pt x="5077472" y="0"/>
                </a:lnTo>
                <a:lnTo>
                  <a:pt x="5077472" y="5077472"/>
                </a:lnTo>
                <a:lnTo>
                  <a:pt x="0" y="507747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a:off x="4347556" y="3390865"/>
            <a:ext cx="5732886" cy="2394935"/>
          </a:xfrm>
          <a:custGeom>
            <a:avLst/>
            <a:gdLst/>
            <a:ahLst/>
            <a:cxnLst/>
            <a:rect r="r" b="b" t="t" l="l"/>
            <a:pathLst>
              <a:path h="2394935" w="5732886">
                <a:moveTo>
                  <a:pt x="0" y="2394935"/>
                </a:moveTo>
                <a:quadBezTo>
                  <a:pt x="10080173" y="1879673"/>
                  <a:pt x="2436308" y="0"/>
                </a:quadBezTo>
              </a:path>
            </a:pathLst>
          </a:custGeom>
          <a:ln cap="flat" w="9525">
            <a:solidFill>
              <a:srgbClr val="31181D"/>
            </a:solidFill>
            <a:prstDash val="solid"/>
            <a:headEnd type="none" len="sm" w="sm"/>
            <a:tailEnd type="arrow" len="sm" w="med"/>
          </a:ln>
        </p:spPr>
      </p:sp>
      <p:sp>
        <p:nvSpPr>
          <p:cNvPr name="TextBox 5" id="5"/>
          <p:cNvSpPr txBox="true"/>
          <p:nvPr/>
        </p:nvSpPr>
        <p:spPr>
          <a:xfrm rot="0">
            <a:off x="274720" y="2383538"/>
            <a:ext cx="11510523" cy="3131209"/>
          </a:xfrm>
          <a:prstGeom prst="rect">
            <a:avLst/>
          </a:prstGeom>
        </p:spPr>
        <p:txBody>
          <a:bodyPr anchor="t" rtlCol="false" tIns="0" lIns="0" bIns="0" rIns="0">
            <a:spAutoFit/>
          </a:bodyPr>
          <a:lstStyle/>
          <a:p>
            <a:pPr algn="l">
              <a:lnSpc>
                <a:spcPts val="12046"/>
              </a:lnSpc>
            </a:pPr>
            <a:r>
              <a:rPr lang="en-US" sz="12046">
                <a:solidFill>
                  <a:srgbClr val="31181D"/>
                </a:solidFill>
                <a:latin typeface="Forum"/>
                <a:ea typeface="Forum"/>
                <a:cs typeface="Forum"/>
                <a:sym typeface="Forum"/>
              </a:rPr>
              <a:t>Lord Of </a:t>
            </a:r>
          </a:p>
          <a:p>
            <a:pPr algn="l">
              <a:lnSpc>
                <a:spcPts val="12046"/>
              </a:lnSpc>
            </a:pPr>
            <a:r>
              <a:rPr lang="en-US" sz="12046">
                <a:solidFill>
                  <a:srgbClr val="31181D"/>
                </a:solidFill>
                <a:latin typeface="Forum"/>
                <a:ea typeface="Forum"/>
                <a:cs typeface="Forum"/>
                <a:sym typeface="Forum"/>
              </a:rPr>
              <a:t>The Rings</a:t>
            </a:r>
          </a:p>
        </p:txBody>
      </p:sp>
      <p:sp>
        <p:nvSpPr>
          <p:cNvPr name="Freeform 6" id="6"/>
          <p:cNvSpPr/>
          <p:nvPr/>
        </p:nvSpPr>
        <p:spPr>
          <a:xfrm flipH="false" flipV="false" rot="0">
            <a:off x="3757883" y="1975200"/>
            <a:ext cx="5995717" cy="5340000"/>
          </a:xfrm>
          <a:custGeom>
            <a:avLst/>
            <a:gdLst/>
            <a:ahLst/>
            <a:cxnLst/>
            <a:rect r="r" b="b" t="t" l="l"/>
            <a:pathLst>
              <a:path h="5340000" w="5995717">
                <a:moveTo>
                  <a:pt x="0" y="0"/>
                </a:moveTo>
                <a:lnTo>
                  <a:pt x="5995717" y="0"/>
                </a:lnTo>
                <a:lnTo>
                  <a:pt x="5995717" y="5340000"/>
                </a:lnTo>
                <a:lnTo>
                  <a:pt x="0" y="5340000"/>
                </a:lnTo>
                <a:lnTo>
                  <a:pt x="0" y="0"/>
                </a:lnTo>
                <a:close/>
              </a:path>
            </a:pathLst>
          </a:custGeom>
          <a:blipFill>
            <a:blip r:embed="rId5"/>
            <a:stretch>
              <a:fillRect l="-11405" t="0" r="0" b="0"/>
            </a:stretch>
          </a:blipFill>
        </p:spPr>
      </p:sp>
      <p:sp>
        <p:nvSpPr>
          <p:cNvPr name="Freeform 7" id="7"/>
          <p:cNvSpPr/>
          <p:nvPr/>
        </p:nvSpPr>
        <p:spPr>
          <a:xfrm flipH="false" flipV="false" rot="0">
            <a:off x="6498947" y="-641646"/>
            <a:ext cx="2943952" cy="5233692"/>
          </a:xfrm>
          <a:custGeom>
            <a:avLst/>
            <a:gdLst/>
            <a:ahLst/>
            <a:cxnLst/>
            <a:rect r="r" b="b" t="t" l="l"/>
            <a:pathLst>
              <a:path h="5233692" w="2943952">
                <a:moveTo>
                  <a:pt x="0" y="0"/>
                </a:moveTo>
                <a:lnTo>
                  <a:pt x="2943952" y="0"/>
                </a:lnTo>
                <a:lnTo>
                  <a:pt x="2943952" y="5233692"/>
                </a:lnTo>
                <a:lnTo>
                  <a:pt x="0" y="5233692"/>
                </a:lnTo>
                <a:lnTo>
                  <a:pt x="0" y="0"/>
                </a:lnTo>
                <a:close/>
              </a:path>
            </a:pathLst>
          </a:custGeom>
          <a:blipFill>
            <a:blip r:embed="rId6"/>
            <a:stretch>
              <a:fillRect l="0" t="0" r="0" b="0"/>
            </a:stretch>
          </a:blipFill>
        </p:spPr>
      </p:sp>
      <p:grpSp>
        <p:nvGrpSpPr>
          <p:cNvPr name="Group 8" id="8"/>
          <p:cNvGrpSpPr/>
          <p:nvPr/>
        </p:nvGrpSpPr>
        <p:grpSpPr>
          <a:xfrm rot="0">
            <a:off x="5857769" y="1697047"/>
            <a:ext cx="3818967" cy="2194287"/>
            <a:chOff x="0" y="0"/>
            <a:chExt cx="5091956" cy="2925715"/>
          </a:xfrm>
        </p:grpSpPr>
        <p:sp>
          <p:nvSpPr>
            <p:cNvPr name="Freeform 9" id="9"/>
            <p:cNvSpPr/>
            <p:nvPr/>
          </p:nvSpPr>
          <p:spPr>
            <a:xfrm>
              <a:off x="39351" y="1618261"/>
              <a:ext cx="2778188" cy="995810"/>
            </a:xfrm>
            <a:custGeom>
              <a:avLst/>
              <a:gdLst/>
              <a:ahLst/>
              <a:cxnLst/>
              <a:rect r="r" b="b" t="t" l="l"/>
              <a:pathLst>
                <a:path h="995810" w="2778188">
                  <a:moveTo>
                    <a:pt x="2778188" y="0"/>
                  </a:moveTo>
                  <a:quadBezTo>
                    <a:pt x="-1548865" y="730904"/>
                    <a:pt x="863507" y="995810"/>
                  </a:quadBezTo>
                </a:path>
              </a:pathLst>
            </a:custGeom>
            <a:ln cap="flat" w="12700">
              <a:solidFill>
                <a:srgbClr val="31181D"/>
              </a:solidFill>
              <a:prstDash val="solid"/>
              <a:headEnd type="none" len="sm" w="sm"/>
              <a:tailEnd type="arrow" len="sm" w="med"/>
            </a:ln>
          </p:spPr>
        </p:sp>
        <p:sp>
          <p:nvSpPr>
            <p:cNvPr name="Freeform 10" id="10"/>
            <p:cNvSpPr/>
            <p:nvPr/>
          </p:nvSpPr>
          <p:spPr>
            <a:xfrm>
              <a:off x="2784221" y="370870"/>
              <a:ext cx="2246392" cy="1252300"/>
            </a:xfrm>
            <a:custGeom>
              <a:avLst/>
              <a:gdLst/>
              <a:ahLst/>
              <a:cxnLst/>
              <a:rect r="r" b="b" t="t" l="l"/>
              <a:pathLst>
                <a:path h="1252300" w="2246392">
                  <a:moveTo>
                    <a:pt x="0" y="1252301"/>
                  </a:moveTo>
                  <a:quadBezTo>
                    <a:pt x="3854251" y="421864"/>
                    <a:pt x="1095562" y="0"/>
                  </a:quadBezTo>
                </a:path>
              </a:pathLst>
            </a:custGeom>
            <a:ln cap="flat" w="12700">
              <a:solidFill>
                <a:srgbClr val="31181D"/>
              </a:solidFill>
              <a:prstDash val="solid"/>
              <a:headEnd type="none" len="sm" w="sm"/>
              <a:tailEnd type="arrow" len="sm" w="med"/>
            </a:ln>
          </p:spPr>
        </p:sp>
      </p:grpSp>
      <p:grpSp>
        <p:nvGrpSpPr>
          <p:cNvPr name="Group 11" id="11"/>
          <p:cNvGrpSpPr/>
          <p:nvPr/>
        </p:nvGrpSpPr>
        <p:grpSpPr>
          <a:xfrm rot="0">
            <a:off x="6498947" y="-641646"/>
            <a:ext cx="3818967" cy="2194287"/>
            <a:chOff x="0" y="0"/>
            <a:chExt cx="5091956" cy="2925715"/>
          </a:xfrm>
        </p:grpSpPr>
        <p:sp>
          <p:nvSpPr>
            <p:cNvPr name="Freeform 12" id="12"/>
            <p:cNvSpPr/>
            <p:nvPr/>
          </p:nvSpPr>
          <p:spPr>
            <a:xfrm>
              <a:off x="39351" y="1618261"/>
              <a:ext cx="2778188" cy="995810"/>
            </a:xfrm>
            <a:custGeom>
              <a:avLst/>
              <a:gdLst/>
              <a:ahLst/>
              <a:cxnLst/>
              <a:rect r="r" b="b" t="t" l="l"/>
              <a:pathLst>
                <a:path h="995810" w="2778188">
                  <a:moveTo>
                    <a:pt x="2778188" y="0"/>
                  </a:moveTo>
                  <a:quadBezTo>
                    <a:pt x="-1548865" y="730904"/>
                    <a:pt x="863507" y="995810"/>
                  </a:quadBezTo>
                </a:path>
              </a:pathLst>
            </a:custGeom>
            <a:ln cap="flat" w="12700">
              <a:solidFill>
                <a:srgbClr val="31181D"/>
              </a:solidFill>
              <a:prstDash val="solid"/>
              <a:headEnd type="none" len="sm" w="sm"/>
              <a:tailEnd type="arrow" len="sm" w="med"/>
            </a:ln>
          </p:spPr>
        </p:sp>
        <p:sp>
          <p:nvSpPr>
            <p:cNvPr name="Freeform 13" id="13"/>
            <p:cNvSpPr/>
            <p:nvPr/>
          </p:nvSpPr>
          <p:spPr>
            <a:xfrm>
              <a:off x="2784221" y="370870"/>
              <a:ext cx="2246392" cy="1252300"/>
            </a:xfrm>
            <a:custGeom>
              <a:avLst/>
              <a:gdLst/>
              <a:ahLst/>
              <a:cxnLst/>
              <a:rect r="r" b="b" t="t" l="l"/>
              <a:pathLst>
                <a:path h="1252300" w="2246392">
                  <a:moveTo>
                    <a:pt x="0" y="1252301"/>
                  </a:moveTo>
                  <a:quadBezTo>
                    <a:pt x="3854251" y="421864"/>
                    <a:pt x="1095562" y="0"/>
                  </a:quadBezTo>
                </a:path>
              </a:pathLst>
            </a:custGeom>
            <a:ln cap="flat" w="12700">
              <a:solidFill>
                <a:srgbClr val="31181D"/>
              </a:solidFill>
              <a:prstDash val="solid"/>
              <a:headEnd type="none" len="sm" w="sm"/>
              <a:tailEnd type="arrow" len="sm" w="med"/>
            </a:ln>
          </p:spPr>
        </p:sp>
      </p:grpSp>
      <p:sp>
        <p:nvSpPr>
          <p:cNvPr name="Freeform 14" id="14"/>
          <p:cNvSpPr/>
          <p:nvPr/>
        </p:nvSpPr>
        <p:spPr>
          <a:xfrm flipH="false" flipV="false" rot="0">
            <a:off x="2450844" y="279929"/>
            <a:ext cx="783138" cy="598611"/>
          </a:xfrm>
          <a:custGeom>
            <a:avLst/>
            <a:gdLst/>
            <a:ahLst/>
            <a:cxnLst/>
            <a:rect r="r" b="b" t="t" l="l"/>
            <a:pathLst>
              <a:path h="598611" w="783138">
                <a:moveTo>
                  <a:pt x="0" y="0"/>
                </a:moveTo>
                <a:lnTo>
                  <a:pt x="783138" y="0"/>
                </a:lnTo>
                <a:lnTo>
                  <a:pt x="783138" y="598611"/>
                </a:lnTo>
                <a:lnTo>
                  <a:pt x="0" y="598611"/>
                </a:lnTo>
                <a:lnTo>
                  <a:pt x="0" y="0"/>
                </a:lnTo>
                <a:close/>
              </a:path>
            </a:pathLst>
          </a:custGeom>
          <a:blipFill>
            <a:blip r:embed="rId7"/>
            <a:stretch>
              <a:fillRect l="0" t="0" r="0" b="0"/>
            </a:stretch>
          </a:blipFill>
        </p:spPr>
      </p:sp>
      <p:sp>
        <p:nvSpPr>
          <p:cNvPr name="Freeform 15" id="15"/>
          <p:cNvSpPr/>
          <p:nvPr/>
        </p:nvSpPr>
        <p:spPr>
          <a:xfrm flipH="false" flipV="false" rot="0">
            <a:off x="274720" y="241829"/>
            <a:ext cx="1298399" cy="737552"/>
          </a:xfrm>
          <a:custGeom>
            <a:avLst/>
            <a:gdLst/>
            <a:ahLst/>
            <a:cxnLst/>
            <a:rect r="r" b="b" t="t" l="l"/>
            <a:pathLst>
              <a:path h="737552" w="1298399">
                <a:moveTo>
                  <a:pt x="0" y="0"/>
                </a:moveTo>
                <a:lnTo>
                  <a:pt x="1298398" y="0"/>
                </a:lnTo>
                <a:lnTo>
                  <a:pt x="1298398" y="737552"/>
                </a:lnTo>
                <a:lnTo>
                  <a:pt x="0" y="737552"/>
                </a:lnTo>
                <a:lnTo>
                  <a:pt x="0" y="0"/>
                </a:lnTo>
                <a:close/>
              </a:path>
            </a:pathLst>
          </a:custGeom>
          <a:blipFill>
            <a:blip r:embed="rId8"/>
            <a:stretch>
              <a:fillRect l="0" t="0" r="0" b="0"/>
            </a:stretch>
          </a:blipFill>
        </p:spPr>
      </p:sp>
      <p:sp>
        <p:nvSpPr>
          <p:cNvPr name="Freeform 16" id="16"/>
          <p:cNvSpPr/>
          <p:nvPr/>
        </p:nvSpPr>
        <p:spPr>
          <a:xfrm flipH="false" flipV="false" rot="0">
            <a:off x="1015437" y="2794190"/>
            <a:ext cx="802094" cy="802094"/>
          </a:xfrm>
          <a:custGeom>
            <a:avLst/>
            <a:gdLst/>
            <a:ahLst/>
            <a:cxnLst/>
            <a:rect r="r" b="b" t="t" l="l"/>
            <a:pathLst>
              <a:path h="802094" w="802094">
                <a:moveTo>
                  <a:pt x="0" y="0"/>
                </a:moveTo>
                <a:lnTo>
                  <a:pt x="802094" y="0"/>
                </a:lnTo>
                <a:lnTo>
                  <a:pt x="802094" y="802094"/>
                </a:lnTo>
                <a:lnTo>
                  <a:pt x="0" y="802094"/>
                </a:lnTo>
                <a:lnTo>
                  <a:pt x="0" y="0"/>
                </a:lnTo>
                <a:close/>
              </a:path>
            </a:pathLst>
          </a:custGeom>
          <a:blipFill>
            <a:blip r:embed="rId9">
              <a:alphaModFix amt="0"/>
            </a:blip>
            <a:stretch>
              <a:fillRect l="0" t="0" r="0" b="0"/>
            </a:stretch>
          </a:blipFill>
        </p:spPr>
      </p:sp>
      <p:sp>
        <p:nvSpPr>
          <p:cNvPr name="TextBox 17" id="17"/>
          <p:cNvSpPr txBox="true"/>
          <p:nvPr/>
        </p:nvSpPr>
        <p:spPr>
          <a:xfrm rot="0">
            <a:off x="399196" y="5438547"/>
            <a:ext cx="3831255" cy="618306"/>
          </a:xfrm>
          <a:prstGeom prst="rect">
            <a:avLst/>
          </a:prstGeom>
        </p:spPr>
        <p:txBody>
          <a:bodyPr anchor="t" rtlCol="false" tIns="0" lIns="0" bIns="0" rIns="0">
            <a:spAutoFit/>
          </a:bodyPr>
          <a:lstStyle/>
          <a:p>
            <a:pPr algn="ctr">
              <a:lnSpc>
                <a:spcPts val="4989"/>
              </a:lnSpc>
            </a:pPr>
            <a:r>
              <a:rPr lang="en-US" sz="3563">
                <a:solidFill>
                  <a:srgbClr val="31181D"/>
                </a:solidFill>
                <a:latin typeface="Forum"/>
                <a:ea typeface="Forum"/>
                <a:cs typeface="Forum"/>
                <a:sym typeface="Forum"/>
              </a:rPr>
              <a:t>QM: Prayag Mohanty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93364" y="4837373"/>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sp>
        <p:nvSpPr>
          <p:cNvPr name="AutoShape 3" id="3"/>
          <p:cNvSpPr/>
          <p:nvPr/>
        </p:nvSpPr>
        <p:spPr>
          <a:xfrm flipH="true" flipV="true">
            <a:off x="412895" y="491042"/>
            <a:ext cx="0" cy="3536736"/>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4" id="4"/>
          <p:cNvSpPr/>
          <p:nvPr/>
        </p:nvSpPr>
        <p:spPr>
          <a:xfrm flipH="false" flipV="false" rot="0">
            <a:off x="-2660867" y="0"/>
            <a:ext cx="14401210" cy="7752651"/>
          </a:xfrm>
          <a:custGeom>
            <a:avLst/>
            <a:gdLst/>
            <a:ahLst/>
            <a:cxnLst/>
            <a:rect r="r" b="b" t="t" l="l"/>
            <a:pathLst>
              <a:path h="7752651" w="14401210">
                <a:moveTo>
                  <a:pt x="0" y="0"/>
                </a:moveTo>
                <a:lnTo>
                  <a:pt x="14401210" y="0"/>
                </a:lnTo>
                <a:lnTo>
                  <a:pt x="14401210" y="7752651"/>
                </a:lnTo>
                <a:lnTo>
                  <a:pt x="0" y="7752651"/>
                </a:lnTo>
                <a:lnTo>
                  <a:pt x="0" y="0"/>
                </a:lnTo>
                <a:close/>
              </a:path>
            </a:pathLst>
          </a:custGeom>
          <a:blipFill>
            <a:blip r:embed="rId3">
              <a:alphaModFix amt="36000"/>
            </a:blip>
            <a:stretch>
              <a:fillRect l="0" t="0" r="0" b="0"/>
            </a:stretch>
          </a:blipFill>
        </p:spPr>
      </p:sp>
      <p:sp>
        <p:nvSpPr>
          <p:cNvPr name="AutoShape 5" id="5"/>
          <p:cNvSpPr/>
          <p:nvPr/>
        </p:nvSpPr>
        <p:spPr>
          <a:xfrm flipV="true">
            <a:off x="431945" y="7093533"/>
            <a:ext cx="9002997" cy="19050"/>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6" id="6"/>
          <p:cNvSpPr/>
          <p:nvPr/>
        </p:nvSpPr>
        <p:spPr>
          <a:xfrm flipH="false" flipV="false" rot="0">
            <a:off x="-1131638" y="5223058"/>
            <a:ext cx="2263275" cy="3740951"/>
          </a:xfrm>
          <a:custGeom>
            <a:avLst/>
            <a:gdLst/>
            <a:ahLst/>
            <a:cxnLst/>
            <a:rect r="r" b="b" t="t" l="l"/>
            <a:pathLst>
              <a:path h="3740951" w="2263275">
                <a:moveTo>
                  <a:pt x="0" y="0"/>
                </a:moveTo>
                <a:lnTo>
                  <a:pt x="2263276" y="0"/>
                </a:lnTo>
                <a:lnTo>
                  <a:pt x="2263276" y="3740951"/>
                </a:lnTo>
                <a:lnTo>
                  <a:pt x="0" y="3740951"/>
                </a:lnTo>
                <a:lnTo>
                  <a:pt x="0" y="0"/>
                </a:lnTo>
                <a:close/>
              </a:path>
            </a:pathLst>
          </a:custGeom>
          <a:blipFill>
            <a:blip r:embed="rId4"/>
            <a:stretch>
              <a:fillRect l="0" t="0" r="0" b="0"/>
            </a:stretch>
          </a:blipFill>
        </p:spPr>
      </p:sp>
      <p:sp>
        <p:nvSpPr>
          <p:cNvPr name="Freeform 7" id="7"/>
          <p:cNvSpPr/>
          <p:nvPr/>
        </p:nvSpPr>
        <p:spPr>
          <a:xfrm flipH="false" flipV="false" rot="10234538">
            <a:off x="8329736" y="-1550477"/>
            <a:ext cx="2210410" cy="3653571"/>
          </a:xfrm>
          <a:custGeom>
            <a:avLst/>
            <a:gdLst/>
            <a:ahLst/>
            <a:cxnLst/>
            <a:rect r="r" b="b" t="t" l="l"/>
            <a:pathLst>
              <a:path h="3653571" w="2210410">
                <a:moveTo>
                  <a:pt x="0" y="0"/>
                </a:moveTo>
                <a:lnTo>
                  <a:pt x="2210411" y="0"/>
                </a:lnTo>
                <a:lnTo>
                  <a:pt x="2210411" y="3653571"/>
                </a:lnTo>
                <a:lnTo>
                  <a:pt x="0" y="3653571"/>
                </a:lnTo>
                <a:lnTo>
                  <a:pt x="0" y="0"/>
                </a:lnTo>
                <a:close/>
              </a:path>
            </a:pathLst>
          </a:custGeom>
          <a:blipFill>
            <a:blip r:embed="rId4"/>
            <a:stretch>
              <a:fillRect l="0" t="0" r="0" b="0"/>
            </a:stretch>
          </a:blipFill>
        </p:spPr>
      </p:sp>
      <p:sp>
        <p:nvSpPr>
          <p:cNvPr name="AutoShape 8" id="8"/>
          <p:cNvSpPr/>
          <p:nvPr/>
        </p:nvSpPr>
        <p:spPr>
          <a:xfrm>
            <a:off x="9434942" y="1223662"/>
            <a:ext cx="0" cy="5383129"/>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9" id="9"/>
          <p:cNvSpPr/>
          <p:nvPr/>
        </p:nvSpPr>
        <p:spPr>
          <a:xfrm flipH="false" flipV="false" rot="0">
            <a:off x="-1161410" y="3470345"/>
            <a:ext cx="1892930" cy="3505426"/>
          </a:xfrm>
          <a:custGeom>
            <a:avLst/>
            <a:gdLst/>
            <a:ahLst/>
            <a:cxnLst/>
            <a:rect r="r" b="b" t="t" l="l"/>
            <a:pathLst>
              <a:path h="3505426" w="1892930">
                <a:moveTo>
                  <a:pt x="0" y="0"/>
                </a:moveTo>
                <a:lnTo>
                  <a:pt x="1892930" y="0"/>
                </a:lnTo>
                <a:lnTo>
                  <a:pt x="1892930" y="3505426"/>
                </a:lnTo>
                <a:lnTo>
                  <a:pt x="0" y="3505426"/>
                </a:lnTo>
                <a:lnTo>
                  <a:pt x="0" y="0"/>
                </a:lnTo>
                <a:close/>
              </a:path>
            </a:pathLst>
          </a:custGeom>
          <a:blipFill>
            <a:blip r:embed="rId5"/>
            <a:stretch>
              <a:fillRect l="0" t="0" r="0" b="0"/>
            </a:stretch>
          </a:blipFill>
        </p:spPr>
      </p:sp>
      <p:sp>
        <p:nvSpPr>
          <p:cNvPr name="Freeform 10" id="10"/>
          <p:cNvSpPr/>
          <p:nvPr/>
        </p:nvSpPr>
        <p:spPr>
          <a:xfrm flipH="false" flipV="false" rot="-10800000">
            <a:off x="8618454" y="0"/>
            <a:ext cx="2270292" cy="4204244"/>
          </a:xfrm>
          <a:custGeom>
            <a:avLst/>
            <a:gdLst/>
            <a:ahLst/>
            <a:cxnLst/>
            <a:rect r="r" b="b" t="t" l="l"/>
            <a:pathLst>
              <a:path h="4204244" w="2270292">
                <a:moveTo>
                  <a:pt x="0" y="0"/>
                </a:moveTo>
                <a:lnTo>
                  <a:pt x="2270292" y="0"/>
                </a:lnTo>
                <a:lnTo>
                  <a:pt x="2270292" y="4204244"/>
                </a:lnTo>
                <a:lnTo>
                  <a:pt x="0" y="4204244"/>
                </a:lnTo>
                <a:lnTo>
                  <a:pt x="0" y="0"/>
                </a:lnTo>
                <a:close/>
              </a:path>
            </a:pathLst>
          </a:custGeom>
          <a:blipFill>
            <a:blip r:embed="rId5"/>
            <a:stretch>
              <a:fillRect l="0" t="0" r="0" b="0"/>
            </a:stretch>
          </a:blipFill>
        </p:spPr>
      </p:sp>
      <p:sp>
        <p:nvSpPr>
          <p:cNvPr name="Freeform 11" id="11"/>
          <p:cNvSpPr/>
          <p:nvPr/>
        </p:nvSpPr>
        <p:spPr>
          <a:xfrm flipH="false" flipV="false" rot="0">
            <a:off x="7355892" y="-207392"/>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sp>
        <p:nvSpPr>
          <p:cNvPr name="TextBox 12" id="12"/>
          <p:cNvSpPr txBox="true"/>
          <p:nvPr/>
        </p:nvSpPr>
        <p:spPr>
          <a:xfrm rot="0">
            <a:off x="2332619" y="3067050"/>
            <a:ext cx="5088362" cy="590550"/>
          </a:xfrm>
          <a:prstGeom prst="rect">
            <a:avLst/>
          </a:prstGeom>
        </p:spPr>
        <p:txBody>
          <a:bodyPr anchor="t" rtlCol="false" tIns="0" lIns="0" bIns="0" rIns="0">
            <a:spAutoFit/>
          </a:bodyPr>
          <a:lstStyle/>
          <a:p>
            <a:pPr algn="ctr" marL="0" indent="0" lvl="0">
              <a:lnSpc>
                <a:spcPts val="4662"/>
              </a:lnSpc>
            </a:pPr>
            <a:r>
              <a:rPr lang="en-US" sz="3885"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In Memoriam</a:t>
            </a:r>
          </a:p>
        </p:txBody>
      </p:sp>
      <p:sp>
        <p:nvSpPr>
          <p:cNvPr name="TextBox 13" id="13"/>
          <p:cNvSpPr txBox="true"/>
          <p:nvPr/>
        </p:nvSpPr>
        <p:spPr>
          <a:xfrm rot="0">
            <a:off x="1569188" y="3940447"/>
            <a:ext cx="6615225" cy="933450"/>
          </a:xfrm>
          <a:prstGeom prst="rect">
            <a:avLst/>
          </a:prstGeom>
        </p:spPr>
        <p:txBody>
          <a:bodyPr anchor="t" rtlCol="false" tIns="0" lIns="0" bIns="0" rIns="0">
            <a:spAutoFit/>
          </a:bodyPr>
          <a:lstStyle/>
          <a:p>
            <a:pPr algn="ctr" marL="0" indent="0" lvl="0">
              <a:lnSpc>
                <a:spcPts val="2499"/>
              </a:lnSpc>
            </a:pPr>
            <a:r>
              <a:rPr lang="en-US" sz="2082"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to our comrades in quizzing (Class of 2026), who’ve  fallen to corporate slavery and have been abducted by the siren song of the MBA</a:t>
            </a:r>
          </a:p>
        </p:txBody>
      </p:sp>
    </p:spTree>
  </p:cSld>
  <p:clrMapOvr>
    <a:masterClrMapping/>
  </p:clrMapOvr>
  <p:transition spd="slow">
    <p:push dir="d"/>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84463" y="4434185"/>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sp>
        <p:nvSpPr>
          <p:cNvPr name="AutoShape 3" id="3"/>
          <p:cNvSpPr/>
          <p:nvPr/>
        </p:nvSpPr>
        <p:spPr>
          <a:xfrm flipH="true" flipV="true">
            <a:off x="412895" y="491042"/>
            <a:ext cx="0" cy="3536736"/>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4" id="4"/>
          <p:cNvSpPr/>
          <p:nvPr/>
        </p:nvSpPr>
        <p:spPr>
          <a:xfrm flipH="false" flipV="false" rot="0">
            <a:off x="-2660867" y="0"/>
            <a:ext cx="14401210" cy="7752651"/>
          </a:xfrm>
          <a:custGeom>
            <a:avLst/>
            <a:gdLst/>
            <a:ahLst/>
            <a:cxnLst/>
            <a:rect r="r" b="b" t="t" l="l"/>
            <a:pathLst>
              <a:path h="7752651" w="14401210">
                <a:moveTo>
                  <a:pt x="0" y="0"/>
                </a:moveTo>
                <a:lnTo>
                  <a:pt x="14401210" y="0"/>
                </a:lnTo>
                <a:lnTo>
                  <a:pt x="14401210" y="7752651"/>
                </a:lnTo>
                <a:lnTo>
                  <a:pt x="0" y="7752651"/>
                </a:lnTo>
                <a:lnTo>
                  <a:pt x="0" y="0"/>
                </a:lnTo>
                <a:close/>
              </a:path>
            </a:pathLst>
          </a:custGeom>
          <a:blipFill>
            <a:blip r:embed="rId3">
              <a:alphaModFix amt="36000"/>
            </a:blip>
            <a:stretch>
              <a:fillRect l="0" t="0" r="0" b="0"/>
            </a:stretch>
          </a:blipFill>
        </p:spPr>
      </p:sp>
      <p:sp>
        <p:nvSpPr>
          <p:cNvPr name="AutoShape 5" id="5"/>
          <p:cNvSpPr/>
          <p:nvPr/>
        </p:nvSpPr>
        <p:spPr>
          <a:xfrm flipV="true">
            <a:off x="431945" y="7093533"/>
            <a:ext cx="9002997" cy="19050"/>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6" id="6"/>
          <p:cNvSpPr/>
          <p:nvPr/>
        </p:nvSpPr>
        <p:spPr>
          <a:xfrm flipH="false" flipV="false" rot="0">
            <a:off x="-1131638" y="5223058"/>
            <a:ext cx="2263275" cy="3740951"/>
          </a:xfrm>
          <a:custGeom>
            <a:avLst/>
            <a:gdLst/>
            <a:ahLst/>
            <a:cxnLst/>
            <a:rect r="r" b="b" t="t" l="l"/>
            <a:pathLst>
              <a:path h="3740951" w="2263275">
                <a:moveTo>
                  <a:pt x="0" y="0"/>
                </a:moveTo>
                <a:lnTo>
                  <a:pt x="2263276" y="0"/>
                </a:lnTo>
                <a:lnTo>
                  <a:pt x="2263276" y="3740951"/>
                </a:lnTo>
                <a:lnTo>
                  <a:pt x="0" y="3740951"/>
                </a:lnTo>
                <a:lnTo>
                  <a:pt x="0" y="0"/>
                </a:lnTo>
                <a:close/>
              </a:path>
            </a:pathLst>
          </a:custGeom>
          <a:blipFill>
            <a:blip r:embed="rId4"/>
            <a:stretch>
              <a:fillRect l="0" t="0" r="0" b="0"/>
            </a:stretch>
          </a:blipFill>
        </p:spPr>
      </p:sp>
      <p:sp>
        <p:nvSpPr>
          <p:cNvPr name="Freeform 7" id="7"/>
          <p:cNvSpPr/>
          <p:nvPr/>
        </p:nvSpPr>
        <p:spPr>
          <a:xfrm flipH="false" flipV="false" rot="10234538">
            <a:off x="8329736" y="-1550477"/>
            <a:ext cx="2210410" cy="3653571"/>
          </a:xfrm>
          <a:custGeom>
            <a:avLst/>
            <a:gdLst/>
            <a:ahLst/>
            <a:cxnLst/>
            <a:rect r="r" b="b" t="t" l="l"/>
            <a:pathLst>
              <a:path h="3653571" w="2210410">
                <a:moveTo>
                  <a:pt x="0" y="0"/>
                </a:moveTo>
                <a:lnTo>
                  <a:pt x="2210411" y="0"/>
                </a:lnTo>
                <a:lnTo>
                  <a:pt x="2210411" y="3653571"/>
                </a:lnTo>
                <a:lnTo>
                  <a:pt x="0" y="3653571"/>
                </a:lnTo>
                <a:lnTo>
                  <a:pt x="0" y="0"/>
                </a:lnTo>
                <a:close/>
              </a:path>
            </a:pathLst>
          </a:custGeom>
          <a:blipFill>
            <a:blip r:embed="rId4"/>
            <a:stretch>
              <a:fillRect l="0" t="0" r="0" b="0"/>
            </a:stretch>
          </a:blipFill>
        </p:spPr>
      </p:sp>
      <p:sp>
        <p:nvSpPr>
          <p:cNvPr name="AutoShape 8" id="8"/>
          <p:cNvSpPr/>
          <p:nvPr/>
        </p:nvSpPr>
        <p:spPr>
          <a:xfrm>
            <a:off x="9434942" y="1223662"/>
            <a:ext cx="0" cy="5383129"/>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9" id="9"/>
          <p:cNvSpPr/>
          <p:nvPr/>
        </p:nvSpPr>
        <p:spPr>
          <a:xfrm flipH="false" flipV="false" rot="0">
            <a:off x="-1161410" y="3470345"/>
            <a:ext cx="1892930" cy="3505426"/>
          </a:xfrm>
          <a:custGeom>
            <a:avLst/>
            <a:gdLst/>
            <a:ahLst/>
            <a:cxnLst/>
            <a:rect r="r" b="b" t="t" l="l"/>
            <a:pathLst>
              <a:path h="3505426" w="1892930">
                <a:moveTo>
                  <a:pt x="0" y="0"/>
                </a:moveTo>
                <a:lnTo>
                  <a:pt x="1892930" y="0"/>
                </a:lnTo>
                <a:lnTo>
                  <a:pt x="1892930" y="3505426"/>
                </a:lnTo>
                <a:lnTo>
                  <a:pt x="0" y="3505426"/>
                </a:lnTo>
                <a:lnTo>
                  <a:pt x="0" y="0"/>
                </a:lnTo>
                <a:close/>
              </a:path>
            </a:pathLst>
          </a:custGeom>
          <a:blipFill>
            <a:blip r:embed="rId5"/>
            <a:stretch>
              <a:fillRect l="0" t="0" r="0" b="0"/>
            </a:stretch>
          </a:blipFill>
        </p:spPr>
      </p:sp>
      <p:sp>
        <p:nvSpPr>
          <p:cNvPr name="Freeform 10" id="10"/>
          <p:cNvSpPr/>
          <p:nvPr/>
        </p:nvSpPr>
        <p:spPr>
          <a:xfrm flipH="false" flipV="false" rot="-10800000">
            <a:off x="8618454" y="0"/>
            <a:ext cx="2270292" cy="4204244"/>
          </a:xfrm>
          <a:custGeom>
            <a:avLst/>
            <a:gdLst/>
            <a:ahLst/>
            <a:cxnLst/>
            <a:rect r="r" b="b" t="t" l="l"/>
            <a:pathLst>
              <a:path h="4204244" w="2270292">
                <a:moveTo>
                  <a:pt x="0" y="0"/>
                </a:moveTo>
                <a:lnTo>
                  <a:pt x="2270292" y="0"/>
                </a:lnTo>
                <a:lnTo>
                  <a:pt x="2270292" y="4204244"/>
                </a:lnTo>
                <a:lnTo>
                  <a:pt x="0" y="4204244"/>
                </a:lnTo>
                <a:lnTo>
                  <a:pt x="0" y="0"/>
                </a:lnTo>
                <a:close/>
              </a:path>
            </a:pathLst>
          </a:custGeom>
          <a:blipFill>
            <a:blip r:embed="rId5"/>
            <a:stretch>
              <a:fillRect l="0" t="0" r="0" b="0"/>
            </a:stretch>
          </a:blipFill>
        </p:spPr>
      </p:sp>
      <p:sp>
        <p:nvSpPr>
          <p:cNvPr name="Freeform 11" id="11"/>
          <p:cNvSpPr/>
          <p:nvPr/>
        </p:nvSpPr>
        <p:spPr>
          <a:xfrm flipH="false" flipV="false" rot="0">
            <a:off x="7355892" y="-207392"/>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grpSp>
        <p:nvGrpSpPr>
          <p:cNvPr name="Group 12" id="12"/>
          <p:cNvGrpSpPr>
            <a:grpSpLocks noChangeAspect="true"/>
          </p:cNvGrpSpPr>
          <p:nvPr/>
        </p:nvGrpSpPr>
        <p:grpSpPr>
          <a:xfrm rot="0">
            <a:off x="3271084" y="1792224"/>
            <a:ext cx="3211431" cy="3730752"/>
            <a:chOff x="0" y="0"/>
            <a:chExt cx="5466080" cy="6350000"/>
          </a:xfrm>
        </p:grpSpPr>
        <p:sp>
          <p:nvSpPr>
            <p:cNvPr name="Freeform 13" id="13"/>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4" id="14"/>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0" t="-15029" r="0" b="-78647"/>
              </a:stretch>
            </a:blipFill>
          </p:spPr>
        </p:sp>
        <p:sp>
          <p:nvSpPr>
            <p:cNvPr name="Freeform 15" id="15"/>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6" id="16"/>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TextBox 17" id="17"/>
          <p:cNvSpPr txBox="true"/>
          <p:nvPr/>
        </p:nvSpPr>
        <p:spPr>
          <a:xfrm rot="0">
            <a:off x="2267530" y="887349"/>
            <a:ext cx="5088362" cy="590550"/>
          </a:xfrm>
          <a:prstGeom prst="rect">
            <a:avLst/>
          </a:prstGeom>
        </p:spPr>
        <p:txBody>
          <a:bodyPr anchor="t" rtlCol="false" tIns="0" lIns="0" bIns="0" rIns="0">
            <a:spAutoFit/>
          </a:bodyPr>
          <a:lstStyle/>
          <a:p>
            <a:pPr algn="ctr" marL="0" indent="0" lvl="0">
              <a:lnSpc>
                <a:spcPts val="4662"/>
              </a:lnSpc>
            </a:pPr>
            <a:r>
              <a:rPr lang="en-US" sz="3885"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In Loving Memory</a:t>
            </a:r>
          </a:p>
        </p:txBody>
      </p:sp>
      <p:sp>
        <p:nvSpPr>
          <p:cNvPr name="TextBox 18" id="18"/>
          <p:cNvSpPr txBox="true"/>
          <p:nvPr/>
        </p:nvSpPr>
        <p:spPr>
          <a:xfrm rot="0">
            <a:off x="3533575" y="4850913"/>
            <a:ext cx="2686450" cy="443984"/>
          </a:xfrm>
          <a:prstGeom prst="rect">
            <a:avLst/>
          </a:prstGeom>
        </p:spPr>
        <p:txBody>
          <a:bodyPr anchor="t" rtlCol="false" tIns="0" lIns="0" bIns="0" rIns="0">
            <a:spAutoFit/>
          </a:bodyPr>
          <a:lstStyle/>
          <a:p>
            <a:pPr algn="l" marL="0" indent="0" lvl="0">
              <a:lnSpc>
                <a:spcPts val="3420"/>
              </a:lnSpc>
            </a:pPr>
            <a:r>
              <a:rPr lang="en-US" sz="2850" i="true">
                <a:solidFill>
                  <a:srgbClr val="050404"/>
                </a:solidFill>
                <a:latin typeface="Libre Baskerville Italics"/>
                <a:ea typeface="Libre Baskerville Italics"/>
                <a:cs typeface="Libre Baskerville Italics"/>
                <a:sym typeface="Libre Baskerville Italics"/>
              </a:rPr>
              <a:t>Ishan Kakodkar</a:t>
            </a:r>
          </a:p>
        </p:txBody>
      </p:sp>
      <p:sp>
        <p:nvSpPr>
          <p:cNvPr name="TextBox 19" id="19"/>
          <p:cNvSpPr txBox="true"/>
          <p:nvPr/>
        </p:nvSpPr>
        <p:spPr>
          <a:xfrm rot="0">
            <a:off x="3889336" y="5957348"/>
            <a:ext cx="1974928" cy="507159"/>
          </a:xfrm>
          <a:prstGeom prst="rect">
            <a:avLst/>
          </a:prstGeom>
        </p:spPr>
        <p:txBody>
          <a:bodyPr anchor="t" rtlCol="false" tIns="0" lIns="0" bIns="0" rIns="0">
            <a:spAutoFit/>
          </a:bodyPr>
          <a:lstStyle/>
          <a:p>
            <a:pPr algn="ctr">
              <a:lnSpc>
                <a:spcPts val="4166"/>
              </a:lnSpc>
            </a:pPr>
            <a:r>
              <a:rPr lang="en-US" sz="2976"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“Sussegad”</a:t>
            </a:r>
          </a:p>
        </p:txBody>
      </p:sp>
    </p:spTree>
  </p:cSld>
  <p:clrMapOvr>
    <a:masterClrMapping/>
  </p:clrMapOvr>
  <p:transition spd="slow">
    <p:push dir="d"/>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84463" y="4434185"/>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sp>
        <p:nvSpPr>
          <p:cNvPr name="AutoShape 3" id="3"/>
          <p:cNvSpPr/>
          <p:nvPr/>
        </p:nvSpPr>
        <p:spPr>
          <a:xfrm flipH="true" flipV="true">
            <a:off x="412895" y="491042"/>
            <a:ext cx="0" cy="3536736"/>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4" id="4"/>
          <p:cNvSpPr/>
          <p:nvPr/>
        </p:nvSpPr>
        <p:spPr>
          <a:xfrm flipH="false" flipV="false" rot="0">
            <a:off x="-2660867" y="0"/>
            <a:ext cx="14401210" cy="7752651"/>
          </a:xfrm>
          <a:custGeom>
            <a:avLst/>
            <a:gdLst/>
            <a:ahLst/>
            <a:cxnLst/>
            <a:rect r="r" b="b" t="t" l="l"/>
            <a:pathLst>
              <a:path h="7752651" w="14401210">
                <a:moveTo>
                  <a:pt x="0" y="0"/>
                </a:moveTo>
                <a:lnTo>
                  <a:pt x="14401210" y="0"/>
                </a:lnTo>
                <a:lnTo>
                  <a:pt x="14401210" y="7752651"/>
                </a:lnTo>
                <a:lnTo>
                  <a:pt x="0" y="7752651"/>
                </a:lnTo>
                <a:lnTo>
                  <a:pt x="0" y="0"/>
                </a:lnTo>
                <a:close/>
              </a:path>
            </a:pathLst>
          </a:custGeom>
          <a:blipFill>
            <a:blip r:embed="rId3">
              <a:alphaModFix amt="36000"/>
            </a:blip>
            <a:stretch>
              <a:fillRect l="0" t="0" r="0" b="0"/>
            </a:stretch>
          </a:blipFill>
        </p:spPr>
      </p:sp>
      <p:sp>
        <p:nvSpPr>
          <p:cNvPr name="AutoShape 5" id="5"/>
          <p:cNvSpPr/>
          <p:nvPr/>
        </p:nvSpPr>
        <p:spPr>
          <a:xfrm flipV="true">
            <a:off x="431945" y="7093533"/>
            <a:ext cx="9002997" cy="19050"/>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6" id="6"/>
          <p:cNvSpPr/>
          <p:nvPr/>
        </p:nvSpPr>
        <p:spPr>
          <a:xfrm flipH="false" flipV="false" rot="0">
            <a:off x="-1131638" y="5223058"/>
            <a:ext cx="2263275" cy="3740951"/>
          </a:xfrm>
          <a:custGeom>
            <a:avLst/>
            <a:gdLst/>
            <a:ahLst/>
            <a:cxnLst/>
            <a:rect r="r" b="b" t="t" l="l"/>
            <a:pathLst>
              <a:path h="3740951" w="2263275">
                <a:moveTo>
                  <a:pt x="0" y="0"/>
                </a:moveTo>
                <a:lnTo>
                  <a:pt x="2263276" y="0"/>
                </a:lnTo>
                <a:lnTo>
                  <a:pt x="2263276" y="3740951"/>
                </a:lnTo>
                <a:lnTo>
                  <a:pt x="0" y="3740951"/>
                </a:lnTo>
                <a:lnTo>
                  <a:pt x="0" y="0"/>
                </a:lnTo>
                <a:close/>
              </a:path>
            </a:pathLst>
          </a:custGeom>
          <a:blipFill>
            <a:blip r:embed="rId4"/>
            <a:stretch>
              <a:fillRect l="0" t="0" r="0" b="0"/>
            </a:stretch>
          </a:blipFill>
        </p:spPr>
      </p:sp>
      <p:sp>
        <p:nvSpPr>
          <p:cNvPr name="Freeform 7" id="7"/>
          <p:cNvSpPr/>
          <p:nvPr/>
        </p:nvSpPr>
        <p:spPr>
          <a:xfrm flipH="false" flipV="false" rot="10234538">
            <a:off x="8329736" y="-1550477"/>
            <a:ext cx="2210410" cy="3653571"/>
          </a:xfrm>
          <a:custGeom>
            <a:avLst/>
            <a:gdLst/>
            <a:ahLst/>
            <a:cxnLst/>
            <a:rect r="r" b="b" t="t" l="l"/>
            <a:pathLst>
              <a:path h="3653571" w="2210410">
                <a:moveTo>
                  <a:pt x="0" y="0"/>
                </a:moveTo>
                <a:lnTo>
                  <a:pt x="2210411" y="0"/>
                </a:lnTo>
                <a:lnTo>
                  <a:pt x="2210411" y="3653571"/>
                </a:lnTo>
                <a:lnTo>
                  <a:pt x="0" y="3653571"/>
                </a:lnTo>
                <a:lnTo>
                  <a:pt x="0" y="0"/>
                </a:lnTo>
                <a:close/>
              </a:path>
            </a:pathLst>
          </a:custGeom>
          <a:blipFill>
            <a:blip r:embed="rId4"/>
            <a:stretch>
              <a:fillRect l="0" t="0" r="0" b="0"/>
            </a:stretch>
          </a:blipFill>
        </p:spPr>
      </p:sp>
      <p:sp>
        <p:nvSpPr>
          <p:cNvPr name="AutoShape 8" id="8"/>
          <p:cNvSpPr/>
          <p:nvPr/>
        </p:nvSpPr>
        <p:spPr>
          <a:xfrm>
            <a:off x="9434942" y="1223662"/>
            <a:ext cx="0" cy="5383129"/>
          </a:xfrm>
          <a:prstGeom prst="line">
            <a:avLst/>
          </a:prstGeom>
          <a:ln cap="flat" w="38100">
            <a:gradFill>
              <a:gsLst>
                <a:gs pos="0">
                  <a:srgbClr val="FFFFFF">
                    <a:alpha val="100000"/>
                  </a:srgbClr>
                </a:gs>
                <a:gs pos="50000">
                  <a:srgbClr val="9B9B9B">
                    <a:alpha val="100000"/>
                  </a:srgbClr>
                </a:gs>
                <a:gs pos="100000">
                  <a:srgbClr val="000000">
                    <a:alpha val="100000"/>
                  </a:srgbClr>
                </a:gs>
              </a:gsLst>
              <a:lin ang="0"/>
            </a:gradFill>
            <a:prstDash val="solid"/>
            <a:headEnd type="none" len="sm" w="sm"/>
            <a:tailEnd type="none" len="sm" w="sm"/>
          </a:ln>
        </p:spPr>
      </p:sp>
      <p:sp>
        <p:nvSpPr>
          <p:cNvPr name="Freeform 9" id="9"/>
          <p:cNvSpPr/>
          <p:nvPr/>
        </p:nvSpPr>
        <p:spPr>
          <a:xfrm flipH="false" flipV="false" rot="0">
            <a:off x="-1161410" y="3470345"/>
            <a:ext cx="1892930" cy="3505426"/>
          </a:xfrm>
          <a:custGeom>
            <a:avLst/>
            <a:gdLst/>
            <a:ahLst/>
            <a:cxnLst/>
            <a:rect r="r" b="b" t="t" l="l"/>
            <a:pathLst>
              <a:path h="3505426" w="1892930">
                <a:moveTo>
                  <a:pt x="0" y="0"/>
                </a:moveTo>
                <a:lnTo>
                  <a:pt x="1892930" y="0"/>
                </a:lnTo>
                <a:lnTo>
                  <a:pt x="1892930" y="3505426"/>
                </a:lnTo>
                <a:lnTo>
                  <a:pt x="0" y="3505426"/>
                </a:lnTo>
                <a:lnTo>
                  <a:pt x="0" y="0"/>
                </a:lnTo>
                <a:close/>
              </a:path>
            </a:pathLst>
          </a:custGeom>
          <a:blipFill>
            <a:blip r:embed="rId5"/>
            <a:stretch>
              <a:fillRect l="0" t="0" r="0" b="0"/>
            </a:stretch>
          </a:blipFill>
        </p:spPr>
      </p:sp>
      <p:sp>
        <p:nvSpPr>
          <p:cNvPr name="Freeform 10" id="10"/>
          <p:cNvSpPr/>
          <p:nvPr/>
        </p:nvSpPr>
        <p:spPr>
          <a:xfrm flipH="false" flipV="false" rot="-10800000">
            <a:off x="8618454" y="0"/>
            <a:ext cx="2270292" cy="4204244"/>
          </a:xfrm>
          <a:custGeom>
            <a:avLst/>
            <a:gdLst/>
            <a:ahLst/>
            <a:cxnLst/>
            <a:rect r="r" b="b" t="t" l="l"/>
            <a:pathLst>
              <a:path h="4204244" w="2270292">
                <a:moveTo>
                  <a:pt x="0" y="0"/>
                </a:moveTo>
                <a:lnTo>
                  <a:pt x="2270292" y="0"/>
                </a:lnTo>
                <a:lnTo>
                  <a:pt x="2270292" y="4204244"/>
                </a:lnTo>
                <a:lnTo>
                  <a:pt x="0" y="4204244"/>
                </a:lnTo>
                <a:lnTo>
                  <a:pt x="0" y="0"/>
                </a:lnTo>
                <a:close/>
              </a:path>
            </a:pathLst>
          </a:custGeom>
          <a:blipFill>
            <a:blip r:embed="rId5"/>
            <a:stretch>
              <a:fillRect l="0" t="0" r="0" b="0"/>
            </a:stretch>
          </a:blipFill>
        </p:spPr>
      </p:sp>
      <p:sp>
        <p:nvSpPr>
          <p:cNvPr name="Freeform 11" id="11"/>
          <p:cNvSpPr/>
          <p:nvPr/>
        </p:nvSpPr>
        <p:spPr>
          <a:xfrm flipH="false" flipV="false" rot="0">
            <a:off x="7355892" y="-207392"/>
            <a:ext cx="3050004" cy="3160626"/>
          </a:xfrm>
          <a:custGeom>
            <a:avLst/>
            <a:gdLst/>
            <a:ahLst/>
            <a:cxnLst/>
            <a:rect r="r" b="b" t="t" l="l"/>
            <a:pathLst>
              <a:path h="3160626" w="3050004">
                <a:moveTo>
                  <a:pt x="0" y="0"/>
                </a:moveTo>
                <a:lnTo>
                  <a:pt x="3050004" y="0"/>
                </a:lnTo>
                <a:lnTo>
                  <a:pt x="3050004" y="3160626"/>
                </a:lnTo>
                <a:lnTo>
                  <a:pt x="0" y="3160626"/>
                </a:lnTo>
                <a:lnTo>
                  <a:pt x="0" y="0"/>
                </a:lnTo>
                <a:close/>
              </a:path>
            </a:pathLst>
          </a:custGeom>
          <a:blipFill>
            <a:blip r:embed="rId2">
              <a:alphaModFix amt="24000"/>
            </a:blip>
            <a:stretch>
              <a:fillRect l="0" t="0" r="0" b="0"/>
            </a:stretch>
          </a:blipFill>
        </p:spPr>
      </p:sp>
      <p:sp>
        <p:nvSpPr>
          <p:cNvPr name="TextBox 12" id="12"/>
          <p:cNvSpPr txBox="true"/>
          <p:nvPr/>
        </p:nvSpPr>
        <p:spPr>
          <a:xfrm rot="0">
            <a:off x="2267530" y="887349"/>
            <a:ext cx="5088362" cy="590550"/>
          </a:xfrm>
          <a:prstGeom prst="rect">
            <a:avLst/>
          </a:prstGeom>
        </p:spPr>
        <p:txBody>
          <a:bodyPr anchor="t" rtlCol="false" tIns="0" lIns="0" bIns="0" rIns="0">
            <a:spAutoFit/>
          </a:bodyPr>
          <a:lstStyle/>
          <a:p>
            <a:pPr algn="ctr" marL="0" indent="0" lvl="0">
              <a:lnSpc>
                <a:spcPts val="4662"/>
              </a:lnSpc>
            </a:pPr>
            <a:r>
              <a:rPr lang="en-US" sz="3885"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In Loving Memory</a:t>
            </a:r>
          </a:p>
        </p:txBody>
      </p:sp>
      <p:grpSp>
        <p:nvGrpSpPr>
          <p:cNvPr name="Group 13" id="13"/>
          <p:cNvGrpSpPr>
            <a:grpSpLocks noChangeAspect="true"/>
          </p:cNvGrpSpPr>
          <p:nvPr/>
        </p:nvGrpSpPr>
        <p:grpSpPr>
          <a:xfrm rot="0">
            <a:off x="3269330" y="1792224"/>
            <a:ext cx="3211431" cy="3730752"/>
            <a:chOff x="0" y="0"/>
            <a:chExt cx="5466080" cy="6350000"/>
          </a:xfrm>
        </p:grpSpPr>
        <p:sp>
          <p:nvSpPr>
            <p:cNvPr name="Freeform 14" id="14"/>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name="Freeform 15" id="15"/>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10182" t="-116269" r="-42624" b="-133825"/>
              </a:stretch>
            </a:blipFill>
          </p:spPr>
        </p:sp>
        <p:sp>
          <p:nvSpPr>
            <p:cNvPr name="Freeform 16" id="16"/>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name="Freeform 17" id="17"/>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name="AutoShape 18" id="18"/>
          <p:cNvSpPr/>
          <p:nvPr/>
        </p:nvSpPr>
        <p:spPr>
          <a:xfrm>
            <a:off x="3218688" y="1163574"/>
            <a:ext cx="1819622" cy="19050"/>
          </a:xfrm>
          <a:prstGeom prst="line">
            <a:avLst/>
          </a:prstGeom>
          <a:ln cap="flat" w="38100">
            <a:gradFill>
              <a:gsLst>
                <a:gs pos="0">
                  <a:srgbClr val="FFFFFF">
                    <a:alpha val="100000"/>
                  </a:srgbClr>
                </a:gs>
                <a:gs pos="100000">
                  <a:srgbClr val="9B9B9B">
                    <a:alpha val="100000"/>
                  </a:srgbClr>
                </a:gs>
              </a:gsLst>
              <a:path path="circle">
                <a:fillToRect l="50000" r="50000" t="50000" b="50000"/>
              </a:path>
            </a:gradFill>
            <a:prstDash val="solid"/>
            <a:headEnd type="none" len="sm" w="sm"/>
            <a:tailEnd type="none" len="sm" w="sm"/>
          </a:ln>
        </p:spPr>
      </p:sp>
      <p:sp>
        <p:nvSpPr>
          <p:cNvPr name="TextBox 19" id="19"/>
          <p:cNvSpPr txBox="true"/>
          <p:nvPr/>
        </p:nvSpPr>
        <p:spPr>
          <a:xfrm rot="0">
            <a:off x="3403327" y="5957348"/>
            <a:ext cx="2946946" cy="507159"/>
          </a:xfrm>
          <a:prstGeom prst="rect">
            <a:avLst/>
          </a:prstGeom>
        </p:spPr>
        <p:txBody>
          <a:bodyPr anchor="t" rtlCol="false" tIns="0" lIns="0" bIns="0" rIns="0">
            <a:spAutoFit/>
          </a:bodyPr>
          <a:lstStyle/>
          <a:p>
            <a:pPr algn="ctr">
              <a:lnSpc>
                <a:spcPts val="4166"/>
              </a:lnSpc>
            </a:pPr>
            <a:r>
              <a:rPr lang="en-US" sz="2976" i="true">
                <a:gradFill>
                  <a:gsLst>
                    <a:gs pos="0">
                      <a:srgbClr val="FFFFFF">
                        <a:alpha val="100000"/>
                      </a:srgbClr>
                    </a:gs>
                    <a:gs pos="100000">
                      <a:srgbClr val="9B9B9B">
                        <a:alpha val="100000"/>
                      </a:srgbClr>
                    </a:gs>
                  </a:gsLst>
                  <a:path path="circle">
                    <a:fillToRect l="50000" r="50000" t="50000" b="50000"/>
                  </a:path>
                </a:gradFill>
                <a:latin typeface="Libre Baskerville Italics"/>
                <a:ea typeface="Libre Baskerville Italics"/>
                <a:cs typeface="Libre Baskerville Italics"/>
                <a:sym typeface="Libre Baskerville Italics"/>
              </a:rPr>
              <a:t>“I’ve been there!”</a:t>
            </a:r>
          </a:p>
        </p:txBody>
      </p:sp>
      <p:sp>
        <p:nvSpPr>
          <p:cNvPr name="TextBox 20" id="20"/>
          <p:cNvSpPr txBox="true"/>
          <p:nvPr/>
        </p:nvSpPr>
        <p:spPr>
          <a:xfrm rot="0">
            <a:off x="3702897" y="4875189"/>
            <a:ext cx="2446444" cy="443984"/>
          </a:xfrm>
          <a:prstGeom prst="rect">
            <a:avLst/>
          </a:prstGeom>
        </p:spPr>
        <p:txBody>
          <a:bodyPr anchor="t" rtlCol="false" tIns="0" lIns="0" bIns="0" rIns="0">
            <a:spAutoFit/>
          </a:bodyPr>
          <a:lstStyle/>
          <a:p>
            <a:pPr algn="l" marL="0" indent="0" lvl="0">
              <a:lnSpc>
                <a:spcPts val="3420"/>
              </a:lnSpc>
            </a:pPr>
            <a:r>
              <a:rPr lang="en-US" sz="2850" i="true">
                <a:solidFill>
                  <a:srgbClr val="050404"/>
                </a:solidFill>
                <a:latin typeface="Libre Baskerville Italics"/>
                <a:ea typeface="Libre Baskerville Italics"/>
                <a:cs typeface="Libre Baskerville Italics"/>
                <a:sym typeface="Libre Baskerville Italics"/>
              </a:rPr>
              <a:t>Kesav SS Ram</a:t>
            </a:r>
          </a:p>
        </p:txBody>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70457" y="1865557"/>
            <a:ext cx="4310123" cy="4502579"/>
            <a:chOff x="0" y="0"/>
            <a:chExt cx="1596342" cy="1667622"/>
          </a:xfrm>
        </p:grpSpPr>
        <p:sp>
          <p:nvSpPr>
            <p:cNvPr name="Freeform 3" id="3"/>
            <p:cNvSpPr/>
            <p:nvPr/>
          </p:nvSpPr>
          <p:spPr>
            <a:xfrm flipH="false" flipV="false" rot="0">
              <a:off x="0" y="0"/>
              <a:ext cx="1596342" cy="1667622"/>
            </a:xfrm>
            <a:custGeom>
              <a:avLst/>
              <a:gdLst/>
              <a:ahLst/>
              <a:cxnLst/>
              <a:rect r="r" b="b" t="t" l="l"/>
              <a:pathLst>
                <a:path h="1667622" w="1596342">
                  <a:moveTo>
                    <a:pt x="66460" y="0"/>
                  </a:moveTo>
                  <a:lnTo>
                    <a:pt x="1529882" y="0"/>
                  </a:lnTo>
                  <a:cubicBezTo>
                    <a:pt x="1566587" y="0"/>
                    <a:pt x="1596342" y="29755"/>
                    <a:pt x="1596342" y="66460"/>
                  </a:cubicBezTo>
                  <a:lnTo>
                    <a:pt x="1596342" y="1601162"/>
                  </a:lnTo>
                  <a:cubicBezTo>
                    <a:pt x="1596342" y="1637867"/>
                    <a:pt x="1566587" y="1667622"/>
                    <a:pt x="1529882" y="1667622"/>
                  </a:cubicBezTo>
                  <a:lnTo>
                    <a:pt x="66460" y="1667622"/>
                  </a:lnTo>
                  <a:cubicBezTo>
                    <a:pt x="29755" y="1667622"/>
                    <a:pt x="0" y="1637867"/>
                    <a:pt x="0" y="1601162"/>
                  </a:cubicBezTo>
                  <a:lnTo>
                    <a:pt x="0" y="66460"/>
                  </a:lnTo>
                  <a:cubicBezTo>
                    <a:pt x="0" y="29755"/>
                    <a:pt x="29755" y="0"/>
                    <a:pt x="66460" y="0"/>
                  </a:cubicBezTo>
                  <a:close/>
                </a:path>
              </a:pathLst>
            </a:custGeom>
            <a:solidFill>
              <a:srgbClr val="FEFEFE"/>
            </a:solidFill>
          </p:spPr>
        </p:sp>
        <p:sp>
          <p:nvSpPr>
            <p:cNvPr name="TextBox 4" id="4"/>
            <p:cNvSpPr txBox="true"/>
            <p:nvPr/>
          </p:nvSpPr>
          <p:spPr>
            <a:xfrm>
              <a:off x="0" y="-28575"/>
              <a:ext cx="1596342" cy="1696197"/>
            </a:xfrm>
            <a:prstGeom prst="rect">
              <a:avLst/>
            </a:prstGeom>
          </p:spPr>
          <p:txBody>
            <a:bodyPr anchor="ctr" rtlCol="false" tIns="50800" lIns="50800" bIns="50800" rIns="50800"/>
            <a:lstStyle/>
            <a:p>
              <a:pPr algn="ctr">
                <a:lnSpc>
                  <a:spcPts val="1960"/>
                </a:lnSpc>
              </a:pPr>
            </a:p>
          </p:txBody>
        </p:sp>
      </p:grpSp>
      <p:sp>
        <p:nvSpPr>
          <p:cNvPr name="Freeform 5" id="5"/>
          <p:cNvSpPr/>
          <p:nvPr/>
        </p:nvSpPr>
        <p:spPr>
          <a:xfrm flipH="false" flipV="false" rot="0">
            <a:off x="1123867" y="2186568"/>
            <a:ext cx="3403303" cy="3403303"/>
          </a:xfrm>
          <a:custGeom>
            <a:avLst/>
            <a:gdLst/>
            <a:ahLst/>
            <a:cxnLst/>
            <a:rect r="r" b="b" t="t" l="l"/>
            <a:pathLst>
              <a:path h="3403303" w="3403303">
                <a:moveTo>
                  <a:pt x="0" y="0"/>
                </a:moveTo>
                <a:lnTo>
                  <a:pt x="3403303" y="0"/>
                </a:lnTo>
                <a:lnTo>
                  <a:pt x="3403303" y="3403303"/>
                </a:lnTo>
                <a:lnTo>
                  <a:pt x="0" y="3403303"/>
                </a:lnTo>
                <a:lnTo>
                  <a:pt x="0" y="0"/>
                </a:lnTo>
                <a:close/>
              </a:path>
            </a:pathLst>
          </a:custGeom>
          <a:blipFill>
            <a:blip r:embed="rId2"/>
            <a:stretch>
              <a:fillRect l="0" t="0" r="0" b="0"/>
            </a:stretch>
          </a:blipFill>
        </p:spPr>
      </p:sp>
      <p:grpSp>
        <p:nvGrpSpPr>
          <p:cNvPr name="Group 6" id="6"/>
          <p:cNvGrpSpPr/>
          <p:nvPr/>
        </p:nvGrpSpPr>
        <p:grpSpPr>
          <a:xfrm rot="0">
            <a:off x="0" y="0"/>
            <a:ext cx="9753600" cy="1408303"/>
            <a:chOff x="0" y="0"/>
            <a:chExt cx="3612444" cy="521594"/>
          </a:xfrm>
        </p:grpSpPr>
        <p:sp>
          <p:nvSpPr>
            <p:cNvPr name="Freeform 7" id="7"/>
            <p:cNvSpPr/>
            <p:nvPr/>
          </p:nvSpPr>
          <p:spPr>
            <a:xfrm flipH="false" flipV="false" rot="0">
              <a:off x="0" y="0"/>
              <a:ext cx="3612445" cy="521594"/>
            </a:xfrm>
            <a:custGeom>
              <a:avLst/>
              <a:gdLst/>
              <a:ahLst/>
              <a:cxnLst/>
              <a:rect r="r" b="b" t="t" l="l"/>
              <a:pathLst>
                <a:path h="521594" w="3612445">
                  <a:moveTo>
                    <a:pt x="0" y="0"/>
                  </a:moveTo>
                  <a:lnTo>
                    <a:pt x="3612445" y="0"/>
                  </a:lnTo>
                  <a:lnTo>
                    <a:pt x="3612445" y="521594"/>
                  </a:lnTo>
                  <a:lnTo>
                    <a:pt x="0" y="521594"/>
                  </a:lnTo>
                  <a:close/>
                </a:path>
              </a:pathLst>
            </a:custGeom>
            <a:solidFill>
              <a:srgbClr val="100361"/>
            </a:solidFill>
          </p:spPr>
        </p:sp>
        <p:sp>
          <p:nvSpPr>
            <p:cNvPr name="TextBox 8" id="8"/>
            <p:cNvSpPr txBox="true"/>
            <p:nvPr/>
          </p:nvSpPr>
          <p:spPr>
            <a:xfrm>
              <a:off x="0" y="-28575"/>
              <a:ext cx="3612444" cy="550169"/>
            </a:xfrm>
            <a:prstGeom prst="rect">
              <a:avLst/>
            </a:prstGeom>
          </p:spPr>
          <p:txBody>
            <a:bodyPr anchor="ctr" rtlCol="false" tIns="50800" lIns="50800" bIns="50800" rIns="50800"/>
            <a:lstStyle/>
            <a:p>
              <a:pPr algn="ctr">
                <a:lnSpc>
                  <a:spcPts val="1960"/>
                </a:lnSpc>
                <a:spcBef>
                  <a:spcPct val="0"/>
                </a:spcBef>
              </a:pPr>
            </a:p>
          </p:txBody>
        </p:sp>
      </p:grpSp>
      <p:sp>
        <p:nvSpPr>
          <p:cNvPr name="Freeform 9" id="9"/>
          <p:cNvSpPr/>
          <p:nvPr/>
        </p:nvSpPr>
        <p:spPr>
          <a:xfrm flipH="false" flipV="false" rot="0">
            <a:off x="5253272" y="1630278"/>
            <a:ext cx="4233122" cy="4865658"/>
          </a:xfrm>
          <a:custGeom>
            <a:avLst/>
            <a:gdLst/>
            <a:ahLst/>
            <a:cxnLst/>
            <a:rect r="r" b="b" t="t" l="l"/>
            <a:pathLst>
              <a:path h="4865658" w="4233122">
                <a:moveTo>
                  <a:pt x="0" y="0"/>
                </a:moveTo>
                <a:lnTo>
                  <a:pt x="4233123" y="0"/>
                </a:lnTo>
                <a:lnTo>
                  <a:pt x="4233123" y="4865658"/>
                </a:lnTo>
                <a:lnTo>
                  <a:pt x="0" y="4865658"/>
                </a:lnTo>
                <a:lnTo>
                  <a:pt x="0" y="0"/>
                </a:lnTo>
                <a:close/>
              </a:path>
            </a:pathLst>
          </a:custGeom>
          <a:blipFill>
            <a:blip r:embed="rId3"/>
            <a:stretch>
              <a:fillRect l="0" t="0" r="0" b="0"/>
            </a:stretch>
          </a:blipFill>
        </p:spPr>
      </p:sp>
      <p:sp>
        <p:nvSpPr>
          <p:cNvPr name="Freeform 10" id="10"/>
          <p:cNvSpPr/>
          <p:nvPr/>
        </p:nvSpPr>
        <p:spPr>
          <a:xfrm flipH="false" flipV="false" rot="0">
            <a:off x="2611052" y="5708112"/>
            <a:ext cx="428932" cy="431087"/>
          </a:xfrm>
          <a:custGeom>
            <a:avLst/>
            <a:gdLst/>
            <a:ahLst/>
            <a:cxnLst/>
            <a:rect r="r" b="b" t="t" l="l"/>
            <a:pathLst>
              <a:path h="431087" w="428932">
                <a:moveTo>
                  <a:pt x="0" y="0"/>
                </a:moveTo>
                <a:lnTo>
                  <a:pt x="428932" y="0"/>
                </a:lnTo>
                <a:lnTo>
                  <a:pt x="428932" y="431087"/>
                </a:lnTo>
                <a:lnTo>
                  <a:pt x="0" y="4310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1043881" y="169482"/>
            <a:ext cx="7665838" cy="1012190"/>
          </a:xfrm>
          <a:prstGeom prst="rect">
            <a:avLst/>
          </a:prstGeom>
        </p:spPr>
        <p:txBody>
          <a:bodyPr anchor="t" rtlCol="false" tIns="0" lIns="0" bIns="0" rIns="0">
            <a:spAutoFit/>
          </a:bodyPr>
          <a:lstStyle/>
          <a:p>
            <a:pPr algn="ctr">
              <a:lnSpc>
                <a:spcPts val="4060"/>
              </a:lnSpc>
            </a:pPr>
            <a:r>
              <a:rPr lang="en-US" sz="2900" b="true">
                <a:solidFill>
                  <a:srgbClr val="FFFFFF"/>
                </a:solidFill>
                <a:latin typeface="Inter Bold"/>
                <a:ea typeface="Inter Bold"/>
                <a:cs typeface="Inter Bold"/>
                <a:sym typeface="Inter Bold"/>
              </a:rPr>
              <a:t>Join the groups to receive updates about upcoming quizzes/events</a:t>
            </a:r>
          </a:p>
        </p:txBody>
      </p:sp>
    </p:spTree>
  </p:cSld>
  <p:clrMapOvr>
    <a:masterClrMapping/>
  </p:clrMapOvr>
  <p:transition spd="slow">
    <p:push dir="u"/>
  </p:transition>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731520" y="197067"/>
            <a:ext cx="7665838"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Pounce &amp; Bounce</a:t>
            </a:r>
          </a:p>
        </p:txBody>
      </p:sp>
      <p:sp>
        <p:nvSpPr>
          <p:cNvPr name="TextBox 6" id="6"/>
          <p:cNvSpPr txBox="true"/>
          <p:nvPr/>
        </p:nvSpPr>
        <p:spPr>
          <a:xfrm rot="0">
            <a:off x="270873" y="1250632"/>
            <a:ext cx="9211854" cy="5657215"/>
          </a:xfrm>
          <a:prstGeom prst="rect">
            <a:avLst/>
          </a:prstGeom>
        </p:spPr>
        <p:txBody>
          <a:bodyPr anchor="t" rtlCol="false" tIns="0" lIns="0" bIns="0" rIns="0">
            <a:spAutoFit/>
          </a:bodyPr>
          <a:lstStyle/>
          <a:p>
            <a:pPr algn="l">
              <a:lnSpc>
                <a:spcPts val="2660"/>
              </a:lnSpc>
            </a:pPr>
            <a:r>
              <a:rPr lang="en-US" sz="1900" b="true">
                <a:solidFill>
                  <a:srgbClr val="000000"/>
                </a:solidFill>
                <a:latin typeface="Inter Bold"/>
                <a:ea typeface="Inter Bold"/>
                <a:cs typeface="Inter Bold"/>
                <a:sym typeface="Inter Bold"/>
              </a:rPr>
              <a:t>Bounce</a:t>
            </a:r>
          </a:p>
          <a:p>
            <a:pPr algn="l">
              <a:lnSpc>
                <a:spcPts val="2660"/>
              </a:lnSpc>
            </a:pPr>
          </a:p>
          <a:p>
            <a:pPr algn="l" marL="410211" indent="-205106" lvl="1">
              <a:lnSpc>
                <a:spcPts val="2660"/>
              </a:lnSpc>
              <a:buFont typeface="Arial"/>
              <a:buChar char="•"/>
            </a:pPr>
            <a:r>
              <a:rPr lang="en-US" sz="1900">
                <a:solidFill>
                  <a:srgbClr val="000000"/>
                </a:solidFill>
                <a:latin typeface="Inter"/>
                <a:ea typeface="Inter"/>
                <a:cs typeface="Inter"/>
                <a:sym typeface="Inter"/>
              </a:rPr>
              <a:t>The</a:t>
            </a:r>
            <a:r>
              <a:rPr lang="en-US" sz="1900">
                <a:solidFill>
                  <a:srgbClr val="000000"/>
                </a:solidFill>
                <a:latin typeface="Inter"/>
                <a:ea typeface="Inter"/>
                <a:cs typeface="Inter"/>
                <a:sym typeface="Inter"/>
              </a:rPr>
              <a:t> question is put to one team first. If they can't answer, it "bounces" to the next team in order, and so on.</a:t>
            </a:r>
          </a:p>
          <a:p>
            <a:pPr algn="l" marL="410211" indent="-205106" lvl="1">
              <a:lnSpc>
                <a:spcPts val="2660"/>
              </a:lnSpc>
              <a:buFont typeface="Arial"/>
              <a:buChar char="•"/>
            </a:pPr>
            <a:r>
              <a:rPr lang="en-US" b="true" sz="1900" i="true">
                <a:solidFill>
                  <a:srgbClr val="000000"/>
                </a:solidFill>
                <a:latin typeface="Inter Bold Italics"/>
                <a:ea typeface="Inter Bold Italics"/>
                <a:cs typeface="Inter Bold Italics"/>
                <a:sym typeface="Inter Bold Italics"/>
              </a:rPr>
              <a:t>No negative</a:t>
            </a:r>
            <a:r>
              <a:rPr lang="en-US" sz="1900">
                <a:solidFill>
                  <a:srgbClr val="000000"/>
                </a:solidFill>
                <a:latin typeface="Inter"/>
                <a:ea typeface="Inter"/>
                <a:cs typeface="Inter"/>
                <a:sym typeface="Inter"/>
              </a:rPr>
              <a:t> marking (+10/0)</a:t>
            </a:r>
          </a:p>
          <a:p>
            <a:pPr algn="l" marL="410211" indent="-205106" lvl="1">
              <a:lnSpc>
                <a:spcPts val="2660"/>
              </a:lnSpc>
              <a:buFont typeface="Arial"/>
              <a:buChar char="•"/>
            </a:pPr>
            <a:r>
              <a:rPr lang="en-US" sz="1900">
                <a:solidFill>
                  <a:srgbClr val="000000"/>
                </a:solidFill>
                <a:latin typeface="Inter"/>
                <a:ea typeface="Inter"/>
                <a:cs typeface="Inter"/>
                <a:sym typeface="Inter"/>
              </a:rPr>
              <a:t>If the question completes a full round unanswered, it's dead and the answer is revealed.</a:t>
            </a:r>
          </a:p>
          <a:p>
            <a:pPr algn="l">
              <a:lnSpc>
                <a:spcPts val="2660"/>
              </a:lnSpc>
            </a:pPr>
          </a:p>
          <a:p>
            <a:pPr algn="l">
              <a:lnSpc>
                <a:spcPts val="2660"/>
              </a:lnSpc>
            </a:pPr>
            <a:r>
              <a:rPr lang="en-US" sz="1900" b="true">
                <a:solidFill>
                  <a:srgbClr val="000000"/>
                </a:solidFill>
                <a:latin typeface="Inter Bold"/>
                <a:ea typeface="Inter Bold"/>
                <a:cs typeface="Inter Bold"/>
                <a:sym typeface="Inter Bold"/>
              </a:rPr>
              <a:t>Pounce</a:t>
            </a:r>
          </a:p>
          <a:p>
            <a:pPr algn="l">
              <a:lnSpc>
                <a:spcPts val="2660"/>
              </a:lnSpc>
            </a:pPr>
          </a:p>
          <a:p>
            <a:pPr algn="l" marL="410211" indent="-205106" lvl="1">
              <a:lnSpc>
                <a:spcPts val="2660"/>
              </a:lnSpc>
              <a:buFont typeface="Arial"/>
              <a:buChar char="•"/>
            </a:pPr>
            <a:r>
              <a:rPr lang="en-US" b="true" sz="1900">
                <a:solidFill>
                  <a:srgbClr val="000000"/>
                </a:solidFill>
                <a:latin typeface="Inter Bold"/>
                <a:ea typeface="Inter Bold"/>
                <a:cs typeface="Inter Bold"/>
                <a:sym typeface="Inter Bold"/>
              </a:rPr>
              <a:t>At any point during/after the question is read (usually a 10s window)</a:t>
            </a:r>
            <a:r>
              <a:rPr lang="en-US" sz="1900">
                <a:solidFill>
                  <a:srgbClr val="000000"/>
                </a:solidFill>
                <a:latin typeface="Inter"/>
                <a:ea typeface="Inter"/>
                <a:cs typeface="Inter"/>
                <a:sym typeface="Inter"/>
              </a:rPr>
              <a:t>, a team may "pounce" out of turn</a:t>
            </a:r>
          </a:p>
          <a:p>
            <a:pPr algn="l" marL="410211" indent="-205106" lvl="1">
              <a:lnSpc>
                <a:spcPts val="2660"/>
              </a:lnSpc>
              <a:buFont typeface="Arial"/>
              <a:buChar char="•"/>
            </a:pPr>
            <a:r>
              <a:rPr lang="en-US" sz="1900">
                <a:solidFill>
                  <a:srgbClr val="000000"/>
                </a:solidFill>
                <a:latin typeface="Inter"/>
                <a:ea typeface="Inter"/>
                <a:cs typeface="Inter"/>
                <a:sym typeface="Inter"/>
              </a:rPr>
              <a:t>They can </a:t>
            </a:r>
            <a:r>
              <a:rPr lang="en-US" b="true" sz="1900">
                <a:solidFill>
                  <a:srgbClr val="000000"/>
                </a:solidFill>
                <a:latin typeface="Inter Bold"/>
                <a:ea typeface="Inter Bold"/>
                <a:cs typeface="Inter Bold"/>
                <a:sym typeface="Inter Bold"/>
              </a:rPr>
              <a:t>write their answer on paper and show it to the QM</a:t>
            </a:r>
            <a:r>
              <a:rPr lang="en-US" sz="1900">
                <a:solidFill>
                  <a:srgbClr val="000000"/>
                </a:solidFill>
                <a:latin typeface="Inter"/>
                <a:ea typeface="Inter"/>
                <a:cs typeface="Inter"/>
                <a:sym typeface="Inter"/>
              </a:rPr>
              <a:t> before the question is opened to the room.</a:t>
            </a:r>
          </a:p>
          <a:p>
            <a:pPr algn="l" marL="410211" indent="-205106" lvl="1">
              <a:lnSpc>
                <a:spcPts val="2660"/>
              </a:lnSpc>
              <a:buFont typeface="Arial"/>
              <a:buChar char="•"/>
            </a:pPr>
            <a:r>
              <a:rPr lang="en-US" sz="1900">
                <a:solidFill>
                  <a:srgbClr val="000000"/>
                </a:solidFill>
                <a:latin typeface="Inter"/>
                <a:ea typeface="Inter"/>
                <a:cs typeface="Inter"/>
                <a:sym typeface="Inter"/>
              </a:rPr>
              <a:t>Once you pounce, you're out of the bounce for that question, whether right or wrong.</a:t>
            </a:r>
          </a:p>
          <a:p>
            <a:pPr algn="l" marL="410211" indent="-205106" lvl="1">
              <a:lnSpc>
                <a:spcPts val="2660"/>
              </a:lnSpc>
              <a:buFont typeface="Arial"/>
              <a:buChar char="•"/>
            </a:pPr>
            <a:r>
              <a:rPr lang="en-US" sz="1900">
                <a:solidFill>
                  <a:srgbClr val="000000"/>
                </a:solidFill>
                <a:latin typeface="Inter"/>
                <a:ea typeface="Inter"/>
                <a:cs typeface="Inter"/>
                <a:sym typeface="Inter"/>
              </a:rPr>
              <a:t>Pounce carries </a:t>
            </a:r>
            <a:r>
              <a:rPr lang="en-US" b="true" sz="1900" i="true">
                <a:solidFill>
                  <a:srgbClr val="000000"/>
                </a:solidFill>
                <a:latin typeface="Inter Bold Italics"/>
                <a:ea typeface="Inter Bold Italics"/>
                <a:cs typeface="Inter Bold Italics"/>
                <a:sym typeface="Inter Bold Italics"/>
              </a:rPr>
              <a:t>negative </a:t>
            </a:r>
            <a:r>
              <a:rPr lang="en-US" sz="1900">
                <a:solidFill>
                  <a:srgbClr val="000000"/>
                </a:solidFill>
                <a:latin typeface="Inter"/>
                <a:ea typeface="Inter"/>
                <a:cs typeface="Inter"/>
                <a:sym typeface="Inter"/>
              </a:rPr>
              <a:t>marking (+10/-5)</a:t>
            </a:r>
          </a:p>
        </p:txBody>
      </p:sp>
    </p:spTree>
  </p:cSld>
  <p:clrMapOvr>
    <a:masterClrMapping/>
  </p:clrMapOvr>
  <p:transition spd="slow">
    <p:push dir="u"/>
  </p:transition>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731520" y="197067"/>
            <a:ext cx="7665838"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Clockwise Round</a:t>
            </a:r>
          </a:p>
        </p:txBody>
      </p:sp>
      <p:sp>
        <p:nvSpPr>
          <p:cNvPr name="TextBox 6" id="6"/>
          <p:cNvSpPr txBox="true"/>
          <p:nvPr/>
        </p:nvSpPr>
        <p:spPr>
          <a:xfrm rot="0">
            <a:off x="359298" y="1495770"/>
            <a:ext cx="9035004" cy="44455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12 questions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+10/0 for bounce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+10/-5 for pounce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Provide the complete answer for full points, on pounce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Split sc</a:t>
            </a:r>
            <a:r>
              <a:rPr lang="en-US" sz="1977">
                <a:solidFill>
                  <a:srgbClr val="000000"/>
                </a:solidFill>
                <a:latin typeface="Inter"/>
                <a:ea typeface="Inter"/>
                <a:cs typeface="Inter"/>
                <a:sym typeface="Inter"/>
              </a:rPr>
              <a:t>oring applicable, on bounce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QM discretion is final</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Shoutout to Divyanshu &amp; Ishan for GPing </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94871" y="197067"/>
            <a:ext cx="317778"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Inter Bold"/>
                <a:ea typeface="Inter Bold"/>
                <a:cs typeface="Inter Bold"/>
                <a:sym typeface="Inter Bold"/>
              </a:rPr>
              <a:t>1.</a:t>
            </a:r>
          </a:p>
        </p:txBody>
      </p:sp>
      <p:sp>
        <p:nvSpPr>
          <p:cNvPr name="TextBox 6" id="6"/>
          <p:cNvSpPr txBox="true"/>
          <p:nvPr/>
        </p:nvSpPr>
        <p:spPr>
          <a:xfrm rot="0">
            <a:off x="409099" y="1401767"/>
            <a:ext cx="9035004" cy="47884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In 1936, psychologist Kurt Lewin divided the world's social cultures into two types.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_____ (5) cultures tend to be soft and friendly on the surface, even with strangers, but have a hard protective inner core.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_______ (7) cultures present a tough shell to the world, resisting closeness and small talk, but reward patience with a softness within.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Both types are named after the fruits whose physical structure mirrors t</a:t>
            </a:r>
            <a:r>
              <a:rPr lang="en-US" sz="1977">
                <a:solidFill>
                  <a:srgbClr val="000000"/>
                </a:solidFill>
                <a:latin typeface="Inter"/>
                <a:ea typeface="Inter"/>
                <a:cs typeface="Inter"/>
                <a:sym typeface="Inter"/>
              </a:rPr>
              <a:t>h</a:t>
            </a:r>
            <a:r>
              <a:rPr lang="en-US" sz="1977">
                <a:solidFill>
                  <a:srgbClr val="000000"/>
                </a:solidFill>
                <a:latin typeface="Inter"/>
                <a:ea typeface="Inter"/>
                <a:cs typeface="Inter"/>
                <a:sym typeface="Inter"/>
              </a:rPr>
              <a:t>ese soci</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 a</a:t>
            </a:r>
            <a:r>
              <a:rPr lang="en-US" sz="1977">
                <a:solidFill>
                  <a:srgbClr val="000000"/>
                </a:solidFill>
                <a:latin typeface="Inter"/>
                <a:ea typeface="Inter"/>
                <a:cs typeface="Inter"/>
                <a:sym typeface="Inter"/>
              </a:rPr>
              <a:t>rchitec</a:t>
            </a:r>
            <a:r>
              <a:rPr lang="en-US" sz="1977">
                <a:solidFill>
                  <a:srgbClr val="000000"/>
                </a:solidFill>
                <a:latin typeface="Inter"/>
                <a:ea typeface="Inter"/>
                <a:cs typeface="Inter"/>
                <a:sym typeface="Inter"/>
              </a:rPr>
              <a:t>tur</a:t>
            </a:r>
            <a:r>
              <a:rPr lang="en-US" sz="1977">
                <a:solidFill>
                  <a:srgbClr val="000000"/>
                </a:solidFill>
                <a:latin typeface="Inter"/>
                <a:ea typeface="Inter"/>
                <a:cs typeface="Inter"/>
                <a:sym typeface="Inter"/>
              </a:rPr>
              <a:t>es ex</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ct</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y.</a:t>
            </a:r>
            <a:r>
              <a:rPr lang="en-US" sz="1977">
                <a:solidFill>
                  <a:srgbClr val="000000"/>
                </a:solidFill>
                <a:latin typeface="Inter"/>
                <a:ea typeface="Inter"/>
                <a:cs typeface="Inter"/>
                <a:sym typeface="Inter"/>
              </a:rPr>
              <a:t> </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is the model called? </a:t>
            </a:r>
          </a:p>
          <a:p>
            <a:pPr algn="l">
              <a:lnSpc>
                <a:spcPts val="2767"/>
              </a:lnSpc>
            </a:pP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6557" y="1041199"/>
            <a:ext cx="9770157" cy="6274001"/>
          </a:xfrm>
          <a:custGeom>
            <a:avLst/>
            <a:gdLst/>
            <a:ahLst/>
            <a:cxnLst/>
            <a:rect r="r" b="b" t="t" l="l"/>
            <a:pathLst>
              <a:path h="6274001" w="9770157">
                <a:moveTo>
                  <a:pt x="0" y="0"/>
                </a:moveTo>
                <a:lnTo>
                  <a:pt x="9770157" y="0"/>
                </a:lnTo>
                <a:lnTo>
                  <a:pt x="9770157" y="6274001"/>
                </a:lnTo>
                <a:lnTo>
                  <a:pt x="0" y="6274001"/>
                </a:lnTo>
                <a:lnTo>
                  <a:pt x="0" y="0"/>
                </a:lnTo>
                <a:close/>
              </a:path>
            </a:pathLst>
          </a:custGeom>
          <a:blipFill>
            <a:blip r:embed="rId2"/>
            <a:stretch>
              <a:fillRect l="-3513" t="0" r="-3513" b="0"/>
            </a:stretch>
          </a:blipFill>
        </p:spPr>
      </p:sp>
      <p:sp>
        <p:nvSpPr>
          <p:cNvPr name="TextBox 6" id="6"/>
          <p:cNvSpPr txBox="true"/>
          <p:nvPr/>
        </p:nvSpPr>
        <p:spPr>
          <a:xfrm rot="0">
            <a:off x="3563957" y="358775"/>
            <a:ext cx="2625685"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Peach and Coconut</a:t>
            </a:r>
          </a:p>
        </p:txBody>
      </p:sp>
    </p:spTree>
  </p:cSld>
  <p:clrMapOvr>
    <a:masterClrMapping/>
  </p:clrMapOvr>
</p:sld>
</file>

<file path=ppt/slides/slide1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1532" y="197067"/>
            <a:ext cx="404455"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Inter Bold"/>
                <a:ea typeface="Inter Bold"/>
                <a:cs typeface="Inter Bold"/>
                <a:sym typeface="Inter Bold"/>
              </a:rPr>
              <a:t>2.</a:t>
            </a:r>
          </a:p>
        </p:txBody>
      </p:sp>
      <p:sp>
        <p:nvSpPr>
          <p:cNvPr name="TextBox 6" id="6"/>
          <p:cNvSpPr txBox="true"/>
          <p:nvPr/>
        </p:nvSpPr>
        <p:spPr>
          <a:xfrm rot="0">
            <a:off x="409099" y="1401767"/>
            <a:ext cx="9035004" cy="20452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At the Miami Art Museum, </a:t>
            </a:r>
            <a:r>
              <a:rPr lang="en-US" sz="1977">
                <a:solidFill>
                  <a:srgbClr val="000000"/>
                </a:solidFill>
                <a:latin typeface="Inter"/>
                <a:ea typeface="Inter"/>
                <a:cs typeface="Inter"/>
                <a:sym typeface="Inter"/>
              </a:rPr>
              <a:t>an interactive installation reimagines an indoor Olympic sport, where it’s net is replaced by</a:t>
            </a:r>
            <a:r>
              <a:rPr lang="en-US" b="true" sz="1977">
                <a:solidFill>
                  <a:srgbClr val="000000"/>
                </a:solidFill>
                <a:latin typeface="Inter Bold"/>
                <a:ea typeface="Inter Bold"/>
                <a:cs typeface="Inter Bold"/>
                <a:sym typeface="Inter Bold"/>
              </a:rPr>
              <a:t> a body of water.</a:t>
            </a:r>
            <a:r>
              <a:rPr lang="en-US" sz="1977">
                <a:solidFill>
                  <a:srgbClr val="000000"/>
                </a:solidFill>
                <a:latin typeface="Inter"/>
                <a:ea typeface="Inter"/>
                <a:cs typeface="Inter"/>
                <a:sym typeface="Inter"/>
              </a:rPr>
              <a:t> Players are warned not to reach in to retrieve balls that fall in, and not to continue playing with a wet ball if one does.</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is the punny, onomatopoeic title of this installation?</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59882"/>
            <a:ext cx="9753600" cy="6255318"/>
          </a:xfrm>
          <a:custGeom>
            <a:avLst/>
            <a:gdLst/>
            <a:ahLst/>
            <a:cxnLst/>
            <a:rect r="r" b="b" t="t" l="l"/>
            <a:pathLst>
              <a:path h="6255318" w="9753600">
                <a:moveTo>
                  <a:pt x="0" y="0"/>
                </a:moveTo>
                <a:lnTo>
                  <a:pt x="9753600" y="0"/>
                </a:lnTo>
                <a:lnTo>
                  <a:pt x="9753600" y="6255318"/>
                </a:lnTo>
                <a:lnTo>
                  <a:pt x="0" y="6255318"/>
                </a:lnTo>
                <a:lnTo>
                  <a:pt x="0" y="0"/>
                </a:lnTo>
                <a:close/>
              </a:path>
            </a:pathLst>
          </a:custGeom>
          <a:blipFill>
            <a:blip r:embed="rId2"/>
            <a:stretch>
              <a:fillRect l="0" t="-8471" r="0" b="-8471"/>
            </a:stretch>
          </a:blipFill>
        </p:spPr>
      </p:sp>
      <p:sp>
        <p:nvSpPr>
          <p:cNvPr name="TextBox 6" id="6"/>
          <p:cNvSpPr txBox="true"/>
          <p:nvPr/>
        </p:nvSpPr>
        <p:spPr>
          <a:xfrm rot="0">
            <a:off x="3785711" y="358775"/>
            <a:ext cx="2182178"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Ping Pond Table</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2068" y="197067"/>
            <a:ext cx="403384"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Inter Bold"/>
                <a:ea typeface="Inter Bold"/>
                <a:cs typeface="Inter Bold"/>
                <a:sym typeface="Inter Bold"/>
              </a:rPr>
              <a:t>3.</a:t>
            </a:r>
          </a:p>
        </p:txBody>
      </p:sp>
      <p:sp>
        <p:nvSpPr>
          <p:cNvPr name="TextBox 6" id="6"/>
          <p:cNvSpPr txBox="true"/>
          <p:nvPr/>
        </p:nvSpPr>
        <p:spPr>
          <a:xfrm rot="0">
            <a:off x="409099" y="1401767"/>
            <a:ext cx="9035004" cy="61600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In 1859, the Lyon chemist François-Emmanuel Verguin patented an aniline dye and named it after a flower [X]. This pendulous flower, discovered in the 1700s in Central and South America, was named after a German botanist, Leonard _____.</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Later that same year, Napoleon III's Fren</a:t>
            </a:r>
            <a:r>
              <a:rPr lang="en-US" sz="1977">
                <a:solidFill>
                  <a:srgbClr val="000000"/>
                </a:solidFill>
                <a:latin typeface="Inter"/>
                <a:ea typeface="Inter"/>
                <a:cs typeface="Inter"/>
                <a:sym typeface="Inter"/>
              </a:rPr>
              <a:t>ch forces beat the Austrians in the Battle of [Y]. Verguin's employer hastily renamed the dye after the town in Lombardy, where the battle was fought.</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Both names survived. [Y] dominated the 20th century and became a standard printing ink. [X] became trendy around the 2000s</a:t>
            </a:r>
            <a:r>
              <a:rPr lang="en-US" sz="1977">
                <a:solidFill>
                  <a:srgbClr val="000000"/>
                </a:solidFill>
                <a:latin typeface="Inter"/>
                <a:ea typeface="Inter"/>
                <a:cs typeface="Inter"/>
                <a:sym typeface="Inter"/>
              </a:rPr>
              <a:t>. Not to blush, but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he</a:t>
            </a:r>
            <a:r>
              <a:rPr lang="en-US" sz="1977">
                <a:solidFill>
                  <a:srgbClr val="000000"/>
                </a:solidFill>
                <a:latin typeface="Inter"/>
                <a:ea typeface="Inter"/>
                <a:cs typeface="Inter"/>
                <a:sym typeface="Inter"/>
              </a:rPr>
              <a:t> dye featured significantly in a recent global event.</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Give [X] and [Y] essentially the same color.</a:t>
            </a:r>
          </a:p>
          <a:p>
            <a:pPr algn="l">
              <a:lnSpc>
                <a:spcPts val="2767"/>
              </a:lnSpc>
            </a:pPr>
          </a:p>
          <a:p>
            <a:pPr algn="l">
              <a:lnSpc>
                <a:spcPts val="2767"/>
              </a:lnSpc>
            </a:pPr>
            <a:r>
              <a:rPr lang="en-US" sz="1977" i="true">
                <a:solidFill>
                  <a:srgbClr val="000000"/>
                </a:solidFill>
                <a:latin typeface="Inter Italics"/>
                <a:ea typeface="Inter Italics"/>
                <a:cs typeface="Inter Italics"/>
                <a:sym typeface="Inter Italics"/>
              </a:rPr>
              <a:t>(Pic follows)</a:t>
            </a:r>
          </a:p>
          <a:p>
            <a:pPr algn="l">
              <a:lnSpc>
                <a:spcPts val="2767"/>
              </a:lnSpc>
            </a:pPr>
          </a:p>
          <a:p>
            <a:pPr algn="l">
              <a:lnSpc>
                <a:spcPts val="2767"/>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6250" t="0" r="-6250" b="0"/>
            </a:stretch>
          </a:blipFill>
        </p:spPr>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423024" y="1041199"/>
            <a:ext cx="8907553" cy="6292962"/>
          </a:xfrm>
          <a:custGeom>
            <a:avLst/>
            <a:gdLst/>
            <a:ahLst/>
            <a:cxnLst/>
            <a:rect r="r" b="b" t="t" l="l"/>
            <a:pathLst>
              <a:path h="6292962" w="8907553">
                <a:moveTo>
                  <a:pt x="0" y="0"/>
                </a:moveTo>
                <a:lnTo>
                  <a:pt x="8907552" y="0"/>
                </a:lnTo>
                <a:lnTo>
                  <a:pt x="8907552" y="6292962"/>
                </a:lnTo>
                <a:lnTo>
                  <a:pt x="0" y="6292962"/>
                </a:lnTo>
                <a:lnTo>
                  <a:pt x="0" y="0"/>
                </a:lnTo>
                <a:close/>
              </a:path>
            </a:pathLst>
          </a:custGeom>
          <a:blipFill>
            <a:blip r:embed="rId2"/>
            <a:stretch>
              <a:fillRect l="0" t="0" r="0" b="0"/>
            </a:stretch>
          </a:blipFill>
        </p:spPr>
      </p:sp>
      <p:sp>
        <p:nvSpPr>
          <p:cNvPr name="TextBox 6" id="6"/>
          <p:cNvSpPr txBox="true"/>
          <p:nvPr/>
        </p:nvSpPr>
        <p:spPr>
          <a:xfrm rot="0">
            <a:off x="3358753" y="358775"/>
            <a:ext cx="3036094"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Fuchsia Pink, Magenta</a:t>
            </a:r>
          </a:p>
        </p:txBody>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48198" y="197067"/>
            <a:ext cx="411123"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Inter Bold"/>
                <a:ea typeface="Inter Bold"/>
                <a:cs typeface="Inter Bold"/>
                <a:sym typeface="Inter Bold"/>
              </a:rPr>
              <a:t>4.</a:t>
            </a:r>
          </a:p>
        </p:txBody>
      </p:sp>
      <p:sp>
        <p:nvSpPr>
          <p:cNvPr name="TextBox 6" id="6"/>
          <p:cNvSpPr txBox="true"/>
          <p:nvPr/>
        </p:nvSpPr>
        <p:spPr>
          <a:xfrm rot="0">
            <a:off x="409099" y="1401767"/>
            <a:ext cx="9035004" cy="47884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When the Germ</a:t>
            </a:r>
            <a:r>
              <a:rPr lang="en-US" sz="1977">
                <a:solidFill>
                  <a:srgbClr val="000000"/>
                </a:solidFill>
                <a:latin typeface="Inter"/>
                <a:ea typeface="Inter"/>
                <a:cs typeface="Inter"/>
                <a:sym typeface="Inter"/>
              </a:rPr>
              <a:t>ans started using chlorine gas in WW1, the Allied soldiers found themselves in a dire situation. Knowing that ammonia could neutralize chlorine, they resorted to breathing through rags soaked in something, out of desperation.</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naturally occurring elixir, did they soak the rags into?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Soon, the </a:t>
            </a:r>
            <a:r>
              <a:rPr lang="en-US" sz="1977">
                <a:solidFill>
                  <a:srgbClr val="000000"/>
                </a:solidFill>
                <a:latin typeface="Inter"/>
                <a:ea typeface="Inter"/>
                <a:cs typeface="Inter"/>
                <a:sym typeface="Inter"/>
              </a:rPr>
              <a:t>Allied scientists experimented with materials that could trap poison gases. They discovered that the remnant of a common ingredient, when burnt, created a dense porous structure, which trapped the gas molecules before they reached the lungs. </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commercial food item?</a:t>
            </a:r>
            <a:r>
              <a:rPr lang="en-US" sz="1977">
                <a:solidFill>
                  <a:srgbClr val="000000"/>
                </a:solidFill>
                <a:latin typeface="Inter"/>
                <a:ea typeface="Inter"/>
                <a:cs typeface="Inter"/>
                <a:sym typeface="Inter"/>
              </a:rPr>
              <a:t> The resulting product is a popular ingredient in the cosmetic industry. </a:t>
            </a:r>
          </a:p>
        </p:txBody>
      </p:sp>
    </p:spTree>
  </p:cSld>
  <p:clrMapOvr>
    <a:masterClrMapping/>
  </p:clrMapOvr>
</p:sld>
</file>

<file path=ppt/slides/slide1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495836" y="1054518"/>
            <a:ext cx="8257764" cy="7674601"/>
          </a:xfrm>
          <a:custGeom>
            <a:avLst/>
            <a:gdLst/>
            <a:ahLst/>
            <a:cxnLst/>
            <a:rect r="r" b="b" t="t" l="l"/>
            <a:pathLst>
              <a:path h="7674601" w="8257764">
                <a:moveTo>
                  <a:pt x="0" y="0"/>
                </a:moveTo>
                <a:lnTo>
                  <a:pt x="8257764" y="0"/>
                </a:lnTo>
                <a:lnTo>
                  <a:pt x="8257764" y="7674601"/>
                </a:lnTo>
                <a:lnTo>
                  <a:pt x="0" y="7674601"/>
                </a:lnTo>
                <a:lnTo>
                  <a:pt x="0" y="0"/>
                </a:lnTo>
                <a:close/>
              </a:path>
            </a:pathLst>
          </a:custGeom>
          <a:blipFill>
            <a:blip r:embed="rId2"/>
            <a:stretch>
              <a:fillRect l="0" t="-3799" r="0" b="-3799"/>
            </a:stretch>
          </a:blipFill>
        </p:spPr>
      </p:sp>
      <p:sp>
        <p:nvSpPr>
          <p:cNvPr name="TextBox 6" id="6"/>
          <p:cNvSpPr txBox="true"/>
          <p:nvPr/>
        </p:nvSpPr>
        <p:spPr>
          <a:xfrm rot="0">
            <a:off x="1978640" y="358775"/>
            <a:ext cx="5796320"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Urine; Coconut Shells/ Activated Charcoal  </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392430"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Inter Bold"/>
                <a:ea typeface="Inter Bold"/>
                <a:cs typeface="Inter Bold"/>
                <a:sym typeface="Inter Bold"/>
              </a:rPr>
              <a:t>5.</a:t>
            </a:r>
          </a:p>
        </p:txBody>
      </p:sp>
      <p:sp>
        <p:nvSpPr>
          <p:cNvPr name="TextBox 6" id="6"/>
          <p:cNvSpPr txBox="true"/>
          <p:nvPr/>
        </p:nvSpPr>
        <p:spPr>
          <a:xfrm rot="0">
            <a:off x="252948" y="1401767"/>
            <a:ext cx="9035004" cy="44455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Surendra Mohan Bose was an Indian scientist who was imprisoned during WW1. While in jail, Bose came across accounts of Indian soldiers operating in difficult weather conditions,</a:t>
            </a:r>
            <a:r>
              <a:rPr lang="en-US" sz="1977">
                <a:solidFill>
                  <a:srgbClr val="000000"/>
                </a:solidFill>
                <a:latin typeface="Inter"/>
                <a:ea typeface="Inter"/>
                <a:cs typeface="Inter"/>
                <a:sym typeface="Inter"/>
              </a:rPr>
              <a:t> while imported products of this type remained expensive and largely inaccessible to ordinary Indians.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His</a:t>
            </a:r>
            <a:r>
              <a:rPr lang="en-US" sz="1977">
                <a:solidFill>
                  <a:srgbClr val="000000"/>
                </a:solidFill>
                <a:latin typeface="Inter"/>
                <a:ea typeface="Inter"/>
                <a:cs typeface="Inter"/>
                <a:sym typeface="Inter"/>
              </a:rPr>
              <a:t> breakthrough came from an unlikely source, ducks. He observed how water effortlessly </a:t>
            </a:r>
            <a:r>
              <a:rPr lang="en-US" b="true" sz="1977">
                <a:solidFill>
                  <a:srgbClr val="000000"/>
                </a:solidFill>
                <a:latin typeface="Inter Bold"/>
                <a:ea typeface="Inter Bold"/>
                <a:cs typeface="Inter Bold"/>
                <a:sym typeface="Inter Bold"/>
              </a:rPr>
              <a:t>rolled off the duck’s feathers</a:t>
            </a:r>
            <a:r>
              <a:rPr lang="en-US" sz="1977">
                <a:solidFill>
                  <a:srgbClr val="000000"/>
                </a:solidFill>
                <a:latin typeface="Inter"/>
                <a:ea typeface="Inter"/>
                <a:cs typeface="Inter"/>
                <a:sym typeface="Inter"/>
              </a:rPr>
              <a:t> because of the natural oils covering them and started a brand on this unique waterproof technique.</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Name the eponymous brand? (nostalgic to a few)</a:t>
            </a:r>
          </a:p>
          <a:p>
            <a:pPr algn="l">
              <a:lnSpc>
                <a:spcPts val="2767"/>
              </a:lnSpc>
            </a:pPr>
          </a:p>
          <a:p>
            <a:pPr algn="l">
              <a:lnSpc>
                <a:spcPts val="2767"/>
              </a:lnSpc>
            </a:pPr>
          </a:p>
        </p:txBody>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537639" y="1041199"/>
            <a:ext cx="6678322" cy="6302991"/>
          </a:xfrm>
          <a:custGeom>
            <a:avLst/>
            <a:gdLst/>
            <a:ahLst/>
            <a:cxnLst/>
            <a:rect r="r" b="b" t="t" l="l"/>
            <a:pathLst>
              <a:path h="6302991" w="6678322">
                <a:moveTo>
                  <a:pt x="0" y="0"/>
                </a:moveTo>
                <a:lnTo>
                  <a:pt x="6678322" y="0"/>
                </a:lnTo>
                <a:lnTo>
                  <a:pt x="6678322" y="6302991"/>
                </a:lnTo>
                <a:lnTo>
                  <a:pt x="0" y="6302991"/>
                </a:lnTo>
                <a:lnTo>
                  <a:pt x="0" y="0"/>
                </a:lnTo>
                <a:close/>
              </a:path>
            </a:pathLst>
          </a:custGeom>
          <a:blipFill>
            <a:blip r:embed="rId2"/>
            <a:stretch>
              <a:fillRect l="-67786" t="0" r="0" b="0"/>
            </a:stretch>
          </a:blipFill>
        </p:spPr>
      </p:sp>
      <p:sp>
        <p:nvSpPr>
          <p:cNvPr name="TextBox 6" id="6"/>
          <p:cNvSpPr txBox="true"/>
          <p:nvPr/>
        </p:nvSpPr>
        <p:spPr>
          <a:xfrm rot="0">
            <a:off x="4199811" y="185954"/>
            <a:ext cx="1353979"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Duckback</a:t>
            </a:r>
          </a:p>
        </p:txBody>
      </p:sp>
      <p:sp>
        <p:nvSpPr>
          <p:cNvPr name="TextBox 7" id="7"/>
          <p:cNvSpPr txBox="true"/>
          <p:nvPr/>
        </p:nvSpPr>
        <p:spPr>
          <a:xfrm rot="0">
            <a:off x="1738001" y="595253"/>
            <a:ext cx="6277599" cy="243959"/>
          </a:xfrm>
          <a:prstGeom prst="rect">
            <a:avLst/>
          </a:prstGeom>
        </p:spPr>
        <p:txBody>
          <a:bodyPr anchor="t" rtlCol="false" tIns="0" lIns="0" bIns="0" rIns="0">
            <a:spAutoFit/>
          </a:bodyPr>
          <a:lstStyle/>
          <a:p>
            <a:pPr algn="ctr">
              <a:lnSpc>
                <a:spcPts val="1982"/>
              </a:lnSpc>
              <a:spcBef>
                <a:spcPct val="0"/>
              </a:spcBef>
            </a:pPr>
            <a:r>
              <a:rPr lang="en-US" sz="1415">
                <a:solidFill>
                  <a:srgbClr val="FFFFFF"/>
                </a:solidFill>
                <a:latin typeface="Inter"/>
                <a:ea typeface="Inter"/>
                <a:cs typeface="Inter"/>
                <a:sym typeface="Inter"/>
              </a:rPr>
              <a:t>The phrase "like water off a duck's back" inspired the brand name</a:t>
            </a:r>
          </a:p>
        </p:txBody>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3437" y="197067"/>
            <a:ext cx="854911"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6.</a:t>
            </a:r>
          </a:p>
        </p:txBody>
      </p:sp>
      <p:sp>
        <p:nvSpPr>
          <p:cNvPr name="TextBox 6" id="6"/>
          <p:cNvSpPr txBox="true"/>
          <p:nvPr/>
        </p:nvSpPr>
        <p:spPr>
          <a:xfrm rot="0">
            <a:off x="252948" y="1401767"/>
            <a:ext cx="9035004" cy="30739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Through the 1700s, the dominant coin in the Atlantic world was the Spanish silver dollar, written in ledgers as pesos. C</a:t>
            </a:r>
            <a:r>
              <a:rPr lang="en-US" sz="1977">
                <a:solidFill>
                  <a:srgbClr val="000000"/>
                </a:solidFill>
                <a:latin typeface="Inter"/>
                <a:ea typeface="Inter"/>
                <a:cs typeface="Inter"/>
                <a:sym typeface="Inter"/>
              </a:rPr>
              <a:t>lerks abbreviated it "PS".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In fast handwriting, the s got written small and rai</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ed abov</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he P - Pˢ. Over time, the two letters collapsed into each other and the loop of the P dropped away.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This led to current day version of </a:t>
            </a:r>
            <a:r>
              <a:rPr lang="en-US" b="true" sz="1977">
                <a:solidFill>
                  <a:srgbClr val="000000"/>
                </a:solidFill>
                <a:latin typeface="Inter Bold"/>
                <a:ea typeface="Inter Bold"/>
                <a:cs typeface="Inter Bold"/>
                <a:sym typeface="Inter Bold"/>
              </a:rPr>
              <a:t>which symbol?</a:t>
            </a:r>
          </a:p>
        </p:txBody>
      </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474043" y="2507796"/>
            <a:ext cx="8805514" cy="2299607"/>
          </a:xfrm>
          <a:custGeom>
            <a:avLst/>
            <a:gdLst/>
            <a:ahLst/>
            <a:cxnLst/>
            <a:rect r="r" b="b" t="t" l="l"/>
            <a:pathLst>
              <a:path h="2299607" w="8805514">
                <a:moveTo>
                  <a:pt x="0" y="0"/>
                </a:moveTo>
                <a:lnTo>
                  <a:pt x="8805514" y="0"/>
                </a:lnTo>
                <a:lnTo>
                  <a:pt x="8805514" y="2299608"/>
                </a:lnTo>
                <a:lnTo>
                  <a:pt x="0" y="2299608"/>
                </a:lnTo>
                <a:lnTo>
                  <a:pt x="0" y="0"/>
                </a:lnTo>
                <a:close/>
              </a:path>
            </a:pathLst>
          </a:custGeom>
          <a:blipFill>
            <a:blip r:embed="rId2"/>
            <a:stretch>
              <a:fillRect l="0" t="0" r="0" b="-116729"/>
            </a:stretch>
          </a:blipFill>
        </p:spPr>
      </p:sp>
      <p:sp>
        <p:nvSpPr>
          <p:cNvPr name="TextBox 6" id="6"/>
          <p:cNvSpPr txBox="true"/>
          <p:nvPr/>
        </p:nvSpPr>
        <p:spPr>
          <a:xfrm rot="0">
            <a:off x="4024074" y="315177"/>
            <a:ext cx="1705451"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Dollar Sign $</a:t>
            </a:r>
          </a:p>
        </p:txBody>
      </p:sp>
    </p:spTree>
  </p:cSld>
  <p:clrMapOvr>
    <a:masterClrMapping/>
  </p:clrMapOvr>
</p:sld>
</file>

<file path=ppt/slides/slide2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7.</a:t>
            </a:r>
          </a:p>
        </p:txBody>
      </p:sp>
      <p:sp>
        <p:nvSpPr>
          <p:cNvPr name="TextBox 6" id="6"/>
          <p:cNvSpPr txBox="true"/>
          <p:nvPr/>
        </p:nvSpPr>
        <p:spPr>
          <a:xfrm rot="0">
            <a:off x="252948" y="1401767"/>
            <a:ext cx="9035004" cy="37597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This was originally used for visual-spatial measurements while driving. It was also a way to differentiate between different manufacturers.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luxury manufacturers transformed it from a vestigial to an aesthetic accessory, reflective of their brand identity. Despite the advent of sensors and other technology, this feature still remains in demand.</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In India, the government has repurposed this feature to project its commanding presence.</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feature? How has the govt. repurposed it into?</a:t>
            </a:r>
          </a:p>
        </p:txBody>
      </p:sp>
    </p:spTree>
  </p:cSld>
  <p:clrMapOvr>
    <a:masterClrMapping/>
  </p:clrMapOvr>
</p:sld>
</file>

<file path=ppt/slides/slide2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430821"/>
          </a:xfrm>
          <a:custGeom>
            <a:avLst/>
            <a:gdLst/>
            <a:ahLst/>
            <a:cxnLst/>
            <a:rect r="r" b="b" t="t" l="l"/>
            <a:pathLst>
              <a:path h="6430821" w="9753600">
                <a:moveTo>
                  <a:pt x="0" y="0"/>
                </a:moveTo>
                <a:lnTo>
                  <a:pt x="9753600" y="0"/>
                </a:lnTo>
                <a:lnTo>
                  <a:pt x="9753600" y="6430821"/>
                </a:lnTo>
                <a:lnTo>
                  <a:pt x="0" y="6430821"/>
                </a:lnTo>
                <a:lnTo>
                  <a:pt x="0" y="0"/>
                </a:lnTo>
                <a:close/>
              </a:path>
            </a:pathLst>
          </a:custGeom>
          <a:blipFill>
            <a:blip r:embed="rId2"/>
            <a:stretch>
              <a:fillRect l="0" t="0" r="0" b="-8890"/>
            </a:stretch>
          </a:blipFill>
        </p:spPr>
      </p:sp>
      <p:sp>
        <p:nvSpPr>
          <p:cNvPr name="TextBox 6" id="6"/>
          <p:cNvSpPr txBox="true"/>
          <p:nvPr/>
        </p:nvSpPr>
        <p:spPr>
          <a:xfrm rot="0">
            <a:off x="3045262" y="315177"/>
            <a:ext cx="3663077"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Hood ornament, Flag/Spike</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8.</a:t>
            </a:r>
          </a:p>
        </p:txBody>
      </p:sp>
      <p:sp>
        <p:nvSpPr>
          <p:cNvPr name="Freeform 6" id="6"/>
          <p:cNvSpPr/>
          <p:nvPr/>
        </p:nvSpPr>
        <p:spPr>
          <a:xfrm flipH="false" flipV="false" rot="0">
            <a:off x="1360884" y="3104149"/>
            <a:ext cx="7140224" cy="4593273"/>
          </a:xfrm>
          <a:custGeom>
            <a:avLst/>
            <a:gdLst/>
            <a:ahLst/>
            <a:cxnLst/>
            <a:rect r="r" b="b" t="t" l="l"/>
            <a:pathLst>
              <a:path h="4593273" w="7140224">
                <a:moveTo>
                  <a:pt x="0" y="0"/>
                </a:moveTo>
                <a:lnTo>
                  <a:pt x="7140224" y="0"/>
                </a:lnTo>
                <a:lnTo>
                  <a:pt x="7140224" y="4593273"/>
                </a:lnTo>
                <a:lnTo>
                  <a:pt x="0" y="4593273"/>
                </a:lnTo>
                <a:lnTo>
                  <a:pt x="0" y="0"/>
                </a:lnTo>
                <a:close/>
              </a:path>
            </a:pathLst>
          </a:custGeom>
          <a:blipFill>
            <a:blip r:embed="rId2"/>
            <a:stretch>
              <a:fillRect l="0" t="-8293" r="0" b="-8293"/>
            </a:stretch>
          </a:blipFill>
        </p:spPr>
      </p:sp>
      <p:sp>
        <p:nvSpPr>
          <p:cNvPr name="TextBox 7" id="7"/>
          <p:cNvSpPr txBox="true"/>
          <p:nvPr/>
        </p:nvSpPr>
        <p:spPr>
          <a:xfrm rot="0">
            <a:off x="252948" y="1401767"/>
            <a:ext cx="9035004" cy="17023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What is the significance of a </a:t>
            </a:r>
            <a:r>
              <a:rPr lang="en-US" sz="1977" i="true">
                <a:solidFill>
                  <a:srgbClr val="000000"/>
                </a:solidFill>
                <a:latin typeface="Inter Italics"/>
                <a:ea typeface="Inter Italics"/>
                <a:cs typeface="Inter Italics"/>
                <a:sym typeface="Inter Italics"/>
              </a:rPr>
              <a:t>Renault Type CB Coupé de Ville</a:t>
            </a:r>
            <a:r>
              <a:rPr lang="en-US" sz="1977">
                <a:solidFill>
                  <a:srgbClr val="000000"/>
                </a:solidFill>
                <a:latin typeface="Inter"/>
                <a:ea typeface="Inter"/>
                <a:cs typeface="Inter"/>
                <a:sym typeface="Inter"/>
              </a:rPr>
              <a:t> owned by William Carter of Pennsylvania?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a:t>
            </a:r>
            <a:r>
              <a:rPr lang="en-US" sz="1977">
                <a:solidFill>
                  <a:srgbClr val="000000"/>
                </a:solidFill>
                <a:latin typeface="Inter"/>
                <a:ea typeface="Inter"/>
                <a:cs typeface="Inter"/>
                <a:sym typeface="Inter"/>
              </a:rPr>
              <a:t>36-</a:t>
            </a:r>
            <a:r>
              <a:rPr lang="en-US" sz="1977">
                <a:solidFill>
                  <a:srgbClr val="000000"/>
                </a:solidFill>
                <a:latin typeface="Inter"/>
                <a:ea typeface="Inter"/>
                <a:cs typeface="Inter"/>
                <a:sym typeface="Inter"/>
              </a:rPr>
              <a:t>y</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r-old C</a:t>
            </a:r>
            <a:r>
              <a:rPr lang="en-US" sz="1977">
                <a:solidFill>
                  <a:srgbClr val="000000"/>
                </a:solidFill>
                <a:latin typeface="Inter"/>
                <a:ea typeface="Inter"/>
                <a:cs typeface="Inter"/>
                <a:sym typeface="Inter"/>
              </a:rPr>
              <a:t>ar</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er</a:t>
            </a:r>
            <a:r>
              <a:rPr lang="en-US" sz="1977">
                <a:solidFill>
                  <a:srgbClr val="000000"/>
                </a:solidFill>
                <a:latin typeface="Inter"/>
                <a:ea typeface="Inter"/>
                <a:cs typeface="Inter"/>
                <a:sym typeface="Inter"/>
              </a:rPr>
              <a: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weal</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he</a:t>
            </a:r>
            <a:r>
              <a:rPr lang="en-US" sz="1977">
                <a:solidFill>
                  <a:srgbClr val="000000"/>
                </a:solidFill>
                <a:latin typeface="Inter"/>
                <a:ea typeface="Inter"/>
                <a:cs typeface="Inter"/>
                <a:sym typeface="Inter"/>
              </a:rPr>
              <a:t>ir</a:t>
            </a:r>
            <a:r>
              <a:rPr lang="en-US" sz="1977">
                <a:solidFill>
                  <a:srgbClr val="000000"/>
                </a:solidFill>
                <a:latin typeface="Inter"/>
                <a:ea typeface="Inter"/>
                <a:cs typeface="Inter"/>
                <a:sym typeface="Inter"/>
              </a:rPr>
              <a:t> t</a:t>
            </a:r>
            <a:r>
              <a:rPr lang="en-US" sz="1977">
                <a:solidFill>
                  <a:srgbClr val="000000"/>
                </a:solidFill>
                <a:latin typeface="Inter"/>
                <a:ea typeface="Inter"/>
                <a:cs typeface="Inter"/>
                <a:sym typeface="Inter"/>
              </a:rPr>
              <a:t>o a </a:t>
            </a:r>
            <a:r>
              <a:rPr lang="en-US" sz="1977">
                <a:solidFill>
                  <a:srgbClr val="000000"/>
                </a:solidFill>
                <a:latin typeface="Inter"/>
                <a:ea typeface="Inter"/>
                <a:cs typeface="Inter"/>
                <a:sym typeface="Inter"/>
              </a:rPr>
              <a:t>co</a:t>
            </a:r>
            <a:r>
              <a:rPr lang="en-US" sz="1977">
                <a:solidFill>
                  <a:srgbClr val="000000"/>
                </a:solidFill>
                <a:latin typeface="Inter"/>
                <a:ea typeface="Inter"/>
                <a:cs typeface="Inter"/>
                <a:sym typeface="Inter"/>
              </a:rPr>
              <a:t>al &amp; i</a:t>
            </a:r>
            <a:r>
              <a:rPr lang="en-US" sz="1977">
                <a:solidFill>
                  <a:srgbClr val="000000"/>
                </a:solidFill>
                <a:latin typeface="Inter"/>
                <a:ea typeface="Inter"/>
                <a:cs typeface="Inter"/>
                <a:sym typeface="Inter"/>
              </a:rPr>
              <a:t>ron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f</a:t>
            </a:r>
            <a:r>
              <a:rPr lang="en-US" sz="1977">
                <a:solidFill>
                  <a:srgbClr val="000000"/>
                </a:solidFill>
                <a:latin typeface="Inter"/>
                <a:ea typeface="Inter"/>
                <a:cs typeface="Inter"/>
                <a:sym typeface="Inter"/>
              </a:rPr>
              <a:t>or</a:t>
            </a:r>
            <a:r>
              <a:rPr lang="en-US" sz="1977">
                <a:solidFill>
                  <a:srgbClr val="000000"/>
                </a:solidFill>
                <a:latin typeface="Inter"/>
                <a:ea typeface="Inter"/>
                <a:cs typeface="Inter"/>
                <a:sym typeface="Inter"/>
              </a:rPr>
              <a:t>tune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pu</a:t>
            </a:r>
            <a:r>
              <a:rPr lang="en-US" sz="1977">
                <a:solidFill>
                  <a:srgbClr val="000000"/>
                </a:solidFill>
                <a:latin typeface="Inter"/>
                <a:ea typeface="Inter"/>
                <a:cs typeface="Inter"/>
                <a:sym typeface="Inter"/>
              </a:rPr>
              <a:t>rc</a:t>
            </a:r>
            <a:r>
              <a:rPr lang="en-US" sz="1977">
                <a:solidFill>
                  <a:srgbClr val="000000"/>
                </a:solidFill>
                <a:latin typeface="Inter"/>
                <a:ea typeface="Inter"/>
                <a:cs typeface="Inter"/>
                <a:sym typeface="Inter"/>
              </a:rPr>
              <a:t>has</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the </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en</a:t>
            </a:r>
            <a:r>
              <a:rPr lang="en-US" sz="1977">
                <a:solidFill>
                  <a:srgbClr val="000000"/>
                </a:solidFill>
                <a:latin typeface="Inter"/>
                <a:ea typeface="Inter"/>
                <a:cs typeface="Inter"/>
                <a:sym typeface="Inter"/>
              </a:rPr>
              <a:t>aul</a:t>
            </a:r>
            <a:r>
              <a:rPr lang="en-US" sz="1977">
                <a:solidFill>
                  <a:srgbClr val="000000"/>
                </a:solidFill>
                <a:latin typeface="Inter"/>
                <a:ea typeface="Inter"/>
                <a:cs typeface="Inter"/>
                <a:sym typeface="Inter"/>
              </a:rPr>
              <a:t>t </a:t>
            </a:r>
            <a:r>
              <a:rPr lang="en-US" sz="1977">
                <a:solidFill>
                  <a:srgbClr val="000000"/>
                </a:solidFill>
                <a:latin typeface="Inter"/>
                <a:ea typeface="Inter"/>
                <a:cs typeface="Inter"/>
                <a:sym typeface="Inter"/>
              </a:rPr>
              <a:t>wh</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e t</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ave</a:t>
            </a:r>
            <a:r>
              <a:rPr lang="en-US" sz="1977">
                <a:solidFill>
                  <a:srgbClr val="000000"/>
                </a:solidFill>
                <a:latin typeface="Inter"/>
                <a:ea typeface="Inter"/>
                <a:cs typeface="Inter"/>
                <a:sym typeface="Inter"/>
              </a:rPr>
              <a:t>li</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g</a:t>
            </a:r>
            <a:r>
              <a:rPr lang="en-US" sz="1977">
                <a:solidFill>
                  <a:srgbClr val="000000"/>
                </a:solidFill>
                <a:latin typeface="Inter"/>
                <a:ea typeface="Inter"/>
                <a:cs typeface="Inter"/>
                <a:sym typeface="Inter"/>
              </a:rPr>
              <a:t> from </a:t>
            </a:r>
            <a:r>
              <a:rPr lang="en-US" sz="1977">
                <a:solidFill>
                  <a:srgbClr val="000000"/>
                </a:solidFill>
                <a:latin typeface="Inter"/>
                <a:ea typeface="Inter"/>
                <a:cs typeface="Inter"/>
                <a:sym typeface="Inter"/>
              </a:rPr>
              <a:t>Eu</a:t>
            </a:r>
            <a:r>
              <a:rPr lang="en-US" sz="1977">
                <a:solidFill>
                  <a:srgbClr val="000000"/>
                </a:solidFill>
                <a:latin typeface="Inter"/>
                <a:ea typeface="Inter"/>
                <a:cs typeface="Inter"/>
                <a:sym typeface="Inter"/>
              </a:rPr>
              <a:t>ro</a:t>
            </a:r>
            <a:r>
              <a:rPr lang="en-US" sz="1977">
                <a:solidFill>
                  <a:srgbClr val="000000"/>
                </a:solidFill>
                <a:latin typeface="Inter"/>
                <a:ea typeface="Inter"/>
                <a:cs typeface="Inter"/>
                <a:sym typeface="Inter"/>
              </a:rPr>
              <a:t>p</a:t>
            </a:r>
            <a:r>
              <a:rPr lang="en-US" sz="1977">
                <a:solidFill>
                  <a:srgbClr val="000000"/>
                </a:solidFill>
                <a:latin typeface="Inter"/>
                <a:ea typeface="Inter"/>
                <a:cs typeface="Inter"/>
                <a:sym typeface="Inter"/>
              </a:rPr>
              <a:t>e </a:t>
            </a:r>
            <a:r>
              <a:rPr lang="en-US" sz="1977">
                <a:solidFill>
                  <a:srgbClr val="000000"/>
                </a:solidFill>
                <a:latin typeface="Inter"/>
                <a:ea typeface="Inter"/>
                <a:cs typeface="Inter"/>
                <a:sym typeface="Inter"/>
              </a:rPr>
              <a:t>wi</a:t>
            </a:r>
            <a:r>
              <a:rPr lang="en-US" sz="1977">
                <a:solidFill>
                  <a:srgbClr val="000000"/>
                </a:solidFill>
                <a:latin typeface="Inter"/>
                <a:ea typeface="Inter"/>
                <a:cs typeface="Inter"/>
                <a:sym typeface="Inter"/>
              </a:rPr>
              <a:t>th his </a:t>
            </a:r>
            <a:r>
              <a:rPr lang="en-US" sz="1977">
                <a:solidFill>
                  <a:srgbClr val="000000"/>
                </a:solidFill>
                <a:latin typeface="Inter"/>
                <a:ea typeface="Inter"/>
                <a:cs typeface="Inter"/>
                <a:sym typeface="Inter"/>
              </a:rPr>
              <a:t>wi</a:t>
            </a:r>
            <a:r>
              <a:rPr lang="en-US" sz="1977">
                <a:solidFill>
                  <a:srgbClr val="000000"/>
                </a:solidFill>
                <a:latin typeface="Inter"/>
                <a:ea typeface="Inter"/>
                <a:cs typeface="Inter"/>
                <a:sym typeface="Inter"/>
              </a:rPr>
              <a:t>fe and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o </a:t>
            </a:r>
            <a:r>
              <a:rPr lang="en-US" sz="1977">
                <a:solidFill>
                  <a:srgbClr val="000000"/>
                </a:solidFill>
                <a:latin typeface="Inter"/>
                <a:ea typeface="Inter"/>
                <a:cs typeface="Inter"/>
                <a:sym typeface="Inter"/>
              </a:rPr>
              <a:t>ch</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en</a:t>
            </a:r>
            <a:r>
              <a:rPr lang="en-US" sz="1977">
                <a:solidFill>
                  <a:srgbClr val="000000"/>
                </a:solidFill>
                <a:latin typeface="Inter"/>
                <a:ea typeface="Inter"/>
                <a:cs typeface="Inter"/>
                <a:sym typeface="Inter"/>
              </a:rPr>
              <a:t>.</a:t>
            </a:r>
          </a:p>
        </p:txBody>
      </p:sp>
    </p:spTree>
  </p:cSld>
  <p:clrMapOvr>
    <a:masterClrMapping/>
  </p:clrMapOvr>
</p:sld>
</file>

<file path=ppt/slides/slide3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386726"/>
            <a:ext cx="9753600" cy="5501787"/>
          </a:xfrm>
          <a:custGeom>
            <a:avLst/>
            <a:gdLst/>
            <a:ahLst/>
            <a:cxnLst/>
            <a:rect r="r" b="b" t="t" l="l"/>
            <a:pathLst>
              <a:path h="5501787" w="9753600">
                <a:moveTo>
                  <a:pt x="0" y="0"/>
                </a:moveTo>
                <a:lnTo>
                  <a:pt x="9753600" y="0"/>
                </a:lnTo>
                <a:lnTo>
                  <a:pt x="9753600" y="5501787"/>
                </a:lnTo>
                <a:lnTo>
                  <a:pt x="0" y="5501787"/>
                </a:lnTo>
                <a:lnTo>
                  <a:pt x="0" y="0"/>
                </a:lnTo>
                <a:close/>
              </a:path>
            </a:pathLst>
          </a:custGeom>
          <a:blipFill>
            <a:blip r:embed="rId2"/>
            <a:stretch>
              <a:fillRect l="-4532" t="0" r="-4532" b="0"/>
            </a:stretch>
          </a:blipFill>
        </p:spPr>
      </p:sp>
      <p:sp>
        <p:nvSpPr>
          <p:cNvPr name="TextBox 6" id="6"/>
          <p:cNvSpPr txBox="true"/>
          <p:nvPr/>
        </p:nvSpPr>
        <p:spPr>
          <a:xfrm rot="0">
            <a:off x="3171765" y="185954"/>
            <a:ext cx="3410069"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The car from RMS Titanic</a:t>
            </a:r>
          </a:p>
        </p:txBody>
      </p:sp>
      <p:sp>
        <p:nvSpPr>
          <p:cNvPr name="TextBox 7" id="7"/>
          <p:cNvSpPr txBox="true"/>
          <p:nvPr/>
        </p:nvSpPr>
        <p:spPr>
          <a:xfrm rot="0">
            <a:off x="1738001" y="595253"/>
            <a:ext cx="6277599" cy="243959"/>
          </a:xfrm>
          <a:prstGeom prst="rect">
            <a:avLst/>
          </a:prstGeom>
        </p:spPr>
        <p:txBody>
          <a:bodyPr anchor="t" rtlCol="false" tIns="0" lIns="0" bIns="0" rIns="0">
            <a:spAutoFit/>
          </a:bodyPr>
          <a:lstStyle/>
          <a:p>
            <a:pPr algn="ctr">
              <a:lnSpc>
                <a:spcPts val="1982"/>
              </a:lnSpc>
              <a:spcBef>
                <a:spcPct val="0"/>
              </a:spcBef>
            </a:pPr>
            <a:r>
              <a:rPr lang="en-US" sz="1415">
                <a:solidFill>
                  <a:srgbClr val="FFFFFF"/>
                </a:solidFill>
                <a:latin typeface="Inter"/>
                <a:ea typeface="Inter"/>
                <a:cs typeface="Inter"/>
                <a:sym typeface="Inter"/>
              </a:rPr>
              <a:t>Which also inspired THAT scene ;)</a:t>
            </a:r>
          </a:p>
        </p:txBody>
      </p:sp>
    </p:spTree>
  </p:cSld>
  <p:clrMapOvr>
    <a:masterClrMapping/>
  </p:clrMapOvr>
</p:sld>
</file>

<file path=ppt/slides/slide3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9.</a:t>
            </a:r>
          </a:p>
        </p:txBody>
      </p:sp>
      <p:sp>
        <p:nvSpPr>
          <p:cNvPr name="TextBox 6" id="6"/>
          <p:cNvSpPr txBox="true"/>
          <p:nvPr/>
        </p:nvSpPr>
        <p:spPr>
          <a:xfrm rot="0">
            <a:off x="252948" y="1401767"/>
            <a:ext cx="9035004" cy="37597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On 22 November 1950, the Fort Wayne Pistons beat the Minneapolis Lakers 19–18 (the lowest-scoring game in NBA history) by simply holding the ball and refusing to shoot. At</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end</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as spiraling</a:t>
            </a:r>
            <a:r>
              <a:rPr lang="en-US" sz="1977">
                <a:solidFill>
                  <a:srgbClr val="000000"/>
                </a:solidFill>
                <a:latin typeface="Inter"/>
                <a:ea typeface="Inter"/>
                <a:cs typeface="Inter"/>
                <a:sym typeface="Inter"/>
              </a:rPr>
              <a:t>.</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nny B</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as</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wh</a:t>
            </a:r>
            <a:r>
              <a:rPr lang="en-US" sz="1977">
                <a:solidFill>
                  <a:srgbClr val="000000"/>
                </a:solidFill>
                <a:latin typeface="Inter"/>
                <a:ea typeface="Inter"/>
                <a:cs typeface="Inter"/>
                <a:sym typeface="Inter"/>
              </a:rPr>
              <a:t>o o</a:t>
            </a:r>
            <a:r>
              <a:rPr lang="en-US" sz="1977">
                <a:solidFill>
                  <a:srgbClr val="000000"/>
                </a:solidFill>
                <a:latin typeface="Inter"/>
                <a:ea typeface="Inter"/>
                <a:cs typeface="Inter"/>
                <a:sym typeface="Inter"/>
              </a:rPr>
              <a:t>wned</a:t>
            </a:r>
            <a:r>
              <a:rPr lang="en-US" sz="1977">
                <a:solidFill>
                  <a:srgbClr val="000000"/>
                </a:solidFill>
                <a:latin typeface="Inter"/>
                <a:ea typeface="Inter"/>
                <a:cs typeface="Inter"/>
                <a:sym typeface="Inter"/>
              </a:rPr>
              <a:t> t</a:t>
            </a:r>
            <a:r>
              <a:rPr lang="en-US" sz="1977">
                <a:solidFill>
                  <a:srgbClr val="000000"/>
                </a:solidFill>
                <a:latin typeface="Inter"/>
                <a:ea typeface="Inter"/>
                <a:cs typeface="Inter"/>
                <a:sym typeface="Inter"/>
              </a:rPr>
              <a:t>he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yr</a:t>
            </a:r>
            <a:r>
              <a:rPr lang="en-US" sz="1977">
                <a:solidFill>
                  <a:srgbClr val="000000"/>
                </a:solidFill>
                <a:latin typeface="Inter"/>
                <a:ea typeface="Inter"/>
                <a:cs typeface="Inter"/>
                <a:sym typeface="Inter"/>
              </a:rPr>
              <a:t>acu</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e N</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ion</a:t>
            </a:r>
            <a:r>
              <a:rPr lang="en-US" sz="1977">
                <a:solidFill>
                  <a:srgbClr val="000000"/>
                </a:solidFill>
                <a:latin typeface="Inter"/>
                <a:ea typeface="Inter"/>
                <a:cs typeface="Inter"/>
                <a:sym typeface="Inter"/>
              </a:rPr>
              <a:t>als (now Philadelphia 76ers), reck</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ned</a:t>
            </a:r>
            <a:r>
              <a:rPr lang="en-US" sz="1977">
                <a:solidFill>
                  <a:srgbClr val="000000"/>
                </a:solidFill>
                <a:latin typeface="Inter"/>
                <a:ea typeface="Inter"/>
                <a:cs typeface="Inter"/>
                <a:sym typeface="Inter"/>
              </a:rPr>
              <a:t> a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h</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ble</a:t>
            </a:r>
            <a:r>
              <a:rPr lang="en-US" sz="1977">
                <a:solidFill>
                  <a:srgbClr val="000000"/>
                </a:solidFill>
                <a:latin typeface="Inter"/>
                <a:ea typeface="Inter"/>
                <a:cs typeface="Inter"/>
                <a:sym typeface="Inter"/>
              </a:rPr>
              <a:t> game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nta</a:t>
            </a:r>
            <a:r>
              <a:rPr lang="en-US" sz="1977">
                <a:solidFill>
                  <a:srgbClr val="000000"/>
                </a:solidFill>
                <a:latin typeface="Inter"/>
                <a:ea typeface="Inter"/>
                <a:cs typeface="Inter"/>
                <a:sym typeface="Inter"/>
              </a:rPr>
              <a:t>in</a:t>
            </a:r>
            <a:r>
              <a:rPr lang="en-US" sz="1977">
                <a:solidFill>
                  <a:srgbClr val="000000"/>
                </a:solidFill>
                <a:latin typeface="Inter"/>
                <a:ea typeface="Inter"/>
                <a:cs typeface="Inter"/>
                <a:sym typeface="Inter"/>
              </a:rPr>
              <a:t>ed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b</a:t>
            </a:r>
            <a:r>
              <a:rPr lang="en-US" sz="1977" u="none">
                <a:solidFill>
                  <a:srgbClr val="000000"/>
                </a:solidFill>
                <a:latin typeface="Inter"/>
                <a:ea typeface="Inter"/>
                <a:cs typeface="Inter"/>
                <a:sym typeface="Inter"/>
              </a:rPr>
              <a:t>o</a:t>
            </a:r>
            <a:r>
              <a:rPr lang="en-US" sz="1977" u="none">
                <a:solidFill>
                  <a:srgbClr val="000000"/>
                </a:solidFill>
                <a:latin typeface="Inter"/>
                <a:ea typeface="Inter"/>
                <a:cs typeface="Inter"/>
                <a:sym typeface="Inter"/>
              </a:rPr>
              <a:t>u</a:t>
            </a:r>
            <a:r>
              <a:rPr lang="en-US" sz="1977" u="none">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120</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f</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eld-goa</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tt</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mpts ac</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os</a:t>
            </a:r>
            <a:r>
              <a:rPr lang="en-US" sz="1977">
                <a:solidFill>
                  <a:srgbClr val="000000"/>
                </a:solidFill>
                <a:latin typeface="Inter"/>
                <a:ea typeface="Inter"/>
                <a:cs typeface="Inter"/>
                <a:sym typeface="Inter"/>
              </a:rPr>
              <a:t>s </a:t>
            </a:r>
            <a:r>
              <a:rPr lang="en-US" sz="1977">
                <a:solidFill>
                  <a:srgbClr val="000000"/>
                </a:solidFill>
                <a:latin typeface="Inter"/>
                <a:ea typeface="Inter"/>
                <a:cs typeface="Inter"/>
                <a:sym typeface="Inter"/>
              </a:rPr>
              <a:t>48 minu</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es. He did the maths and found a number. </a:t>
            </a:r>
            <a:r>
              <a:rPr lang="en-US" sz="1977">
                <a:solidFill>
                  <a:srgbClr val="000000"/>
                </a:solidFill>
                <a:latin typeface="Inter"/>
                <a:ea typeface="Inter"/>
                <a:cs typeface="Inter"/>
                <a:sym typeface="Inter"/>
              </a:rPr>
              <a:t>The </a:t>
            </a:r>
            <a:r>
              <a:rPr lang="en-US" sz="1977">
                <a:solidFill>
                  <a:srgbClr val="000000"/>
                </a:solidFill>
                <a:latin typeface="Inter"/>
                <a:ea typeface="Inter"/>
                <a:cs typeface="Inter"/>
                <a:sym typeface="Inter"/>
              </a:rPr>
              <a:t>league adopted his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wer</a:t>
            </a:r>
            <a:r>
              <a:rPr lang="en-US" sz="1977">
                <a:solidFill>
                  <a:srgbClr val="000000"/>
                </a:solidFill>
                <a:latin typeface="Inter"/>
                <a:ea typeface="Inter"/>
                <a:cs typeface="Inter"/>
                <a:sym typeface="Inter"/>
              </a:rPr>
              <a:t> fo</a:t>
            </a:r>
            <a:r>
              <a:rPr lang="en-US" sz="1977">
                <a:solidFill>
                  <a:srgbClr val="000000"/>
                </a:solidFill>
                <a:latin typeface="Inter"/>
                <a:ea typeface="Inter"/>
                <a:cs typeface="Inter"/>
                <a:sym typeface="Inter"/>
              </a:rPr>
              <a:t>r the 1954–55 seas</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 a</a:t>
            </a:r>
            <a:r>
              <a:rPr lang="en-US" sz="1977">
                <a:solidFill>
                  <a:srgbClr val="000000"/>
                </a:solidFill>
                <a:latin typeface="Inter"/>
                <a:ea typeface="Inter"/>
                <a:cs typeface="Inter"/>
                <a:sym typeface="Inter"/>
              </a:rPr>
              <a:t>nd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oring rose by roughly fo</a:t>
            </a:r>
            <a:r>
              <a:rPr lang="en-US" sz="1977">
                <a:solidFill>
                  <a:srgbClr val="000000"/>
                </a:solidFill>
                <a:latin typeface="Inter"/>
                <a:ea typeface="Inter"/>
                <a:cs typeface="Inter"/>
                <a:sym typeface="Inter"/>
              </a:rPr>
              <a:t>u</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te</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 p</a:t>
            </a:r>
            <a:r>
              <a:rPr lang="en-US" sz="1977">
                <a:solidFill>
                  <a:srgbClr val="000000"/>
                </a:solidFill>
                <a:latin typeface="Inter"/>
                <a:ea typeface="Inter"/>
                <a:cs typeface="Inter"/>
                <a:sym typeface="Inter"/>
              </a:rPr>
              <a:t>oints </a:t>
            </a:r>
            <a:r>
              <a:rPr lang="en-US" sz="1977">
                <a:solidFill>
                  <a:srgbClr val="000000"/>
                </a:solidFill>
                <a:latin typeface="Inter"/>
                <a:ea typeface="Inter"/>
                <a:cs typeface="Inter"/>
                <a:sym typeface="Inter"/>
              </a:rPr>
              <a:t>a </a:t>
            </a:r>
            <a:r>
              <a:rPr lang="en-US" sz="1977">
                <a:solidFill>
                  <a:srgbClr val="000000"/>
                </a:solidFill>
                <a:latin typeface="Inter"/>
                <a:ea typeface="Inter"/>
                <a:cs typeface="Inter"/>
                <a:sym typeface="Inter"/>
              </a:rPr>
              <a:t>gam</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i</a:t>
            </a:r>
            <a:r>
              <a:rPr lang="en-US" sz="1977">
                <a:solidFill>
                  <a:srgbClr val="000000"/>
                </a:solidFill>
                <a:latin typeface="Inter"/>
                <a:ea typeface="Inter"/>
                <a:cs typeface="Inter"/>
                <a:sym typeface="Inter"/>
              </a:rPr>
              <a:t>n </a:t>
            </a:r>
            <a:r>
              <a:rPr lang="en-US" sz="1977">
                <a:solidFill>
                  <a:srgbClr val="000000"/>
                </a:solidFill>
                <a:latin typeface="Inter"/>
                <a:ea typeface="Inter"/>
                <a:cs typeface="Inter"/>
                <a:sym typeface="Inter"/>
              </a:rPr>
              <a:t>a s</a:t>
            </a:r>
            <a:r>
              <a:rPr lang="en-US" sz="1977">
                <a:solidFill>
                  <a:srgbClr val="000000"/>
                </a:solidFill>
                <a:latin typeface="Inter"/>
                <a:ea typeface="Inter"/>
                <a:cs typeface="Inter"/>
                <a:sym typeface="Inter"/>
              </a:rPr>
              <a:t>ing</a:t>
            </a:r>
            <a:r>
              <a:rPr lang="en-US" sz="1977">
                <a:solidFill>
                  <a:srgbClr val="000000"/>
                </a:solidFill>
                <a:latin typeface="Inter"/>
                <a:ea typeface="Inter"/>
                <a:cs typeface="Inter"/>
                <a:sym typeface="Inter"/>
              </a:rPr>
              <a:t>le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yea</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did Bias</a:t>
            </a:r>
            <a:r>
              <a:rPr lang="en-US" b="true" sz="1977">
                <a:solidFill>
                  <a:srgbClr val="000000"/>
                </a:solidFill>
                <a:latin typeface="Inter Bold"/>
                <a:ea typeface="Inter Bold"/>
                <a:cs typeface="Inter Bold"/>
                <a:sym typeface="Inter Bold"/>
              </a:rPr>
              <a:t>o</a:t>
            </a:r>
            <a:r>
              <a:rPr lang="en-US" b="true" sz="1977">
                <a:solidFill>
                  <a:srgbClr val="000000"/>
                </a:solidFill>
                <a:latin typeface="Inter Bold"/>
                <a:ea typeface="Inter Bold"/>
                <a:cs typeface="Inter Bold"/>
                <a:sym typeface="Inter Bold"/>
              </a:rPr>
              <a:t>n</a:t>
            </a:r>
            <a:r>
              <a:rPr lang="en-US" b="true" sz="1977">
                <a:solidFill>
                  <a:srgbClr val="000000"/>
                </a:solidFill>
                <a:latin typeface="Inter Bold"/>
                <a:ea typeface="Inter Bold"/>
                <a:cs typeface="Inter Bold"/>
                <a:sym typeface="Inter Bold"/>
              </a:rPr>
              <a:t>e</a:t>
            </a:r>
            <a:r>
              <a:rPr lang="en-US" b="true" sz="1977">
                <a:solidFill>
                  <a:srgbClr val="000000"/>
                </a:solidFill>
                <a:latin typeface="Inter Bold"/>
                <a:ea typeface="Inter Bold"/>
                <a:cs typeface="Inter Bold"/>
                <a:sym typeface="Inter Bold"/>
              </a:rPr>
              <a:t>'s number </a:t>
            </a:r>
            <a:r>
              <a:rPr lang="en-US" b="true" sz="1977">
                <a:solidFill>
                  <a:srgbClr val="000000"/>
                </a:solidFill>
                <a:latin typeface="Inter Bold"/>
                <a:ea typeface="Inter Bold"/>
                <a:cs typeface="Inter Bold"/>
                <a:sym typeface="Inter Bold"/>
              </a:rPr>
              <a:t>give the sport?</a:t>
            </a:r>
          </a:p>
        </p:txBody>
      </p:sp>
    </p:spTree>
  </p:cSld>
  <p:clrMapOvr>
    <a:masterClrMapping/>
  </p:clrMapOvr>
</p:sld>
</file>

<file path=ppt/slides/slide3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0" t="-1860" r="0" b="-1860"/>
            </a:stretch>
          </a:blipFill>
        </p:spPr>
      </p:sp>
      <p:sp>
        <p:nvSpPr>
          <p:cNvPr name="TextBox 6" id="6"/>
          <p:cNvSpPr txBox="true"/>
          <p:nvPr/>
        </p:nvSpPr>
        <p:spPr>
          <a:xfrm rot="0">
            <a:off x="2943701" y="315177"/>
            <a:ext cx="3866197"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Shot clock / 24 second clock</a:t>
            </a:r>
          </a:p>
        </p:txBody>
      </p:sp>
    </p:spTree>
  </p:cSld>
  <p:clrMapOvr>
    <a:masterClrMapping/>
  </p:clrMapOvr>
</p:sld>
</file>

<file path=ppt/slides/slide3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10.</a:t>
            </a:r>
          </a:p>
        </p:txBody>
      </p:sp>
      <p:sp>
        <p:nvSpPr>
          <p:cNvPr name="TextBox 6" id="6"/>
          <p:cNvSpPr txBox="true"/>
          <p:nvPr/>
        </p:nvSpPr>
        <p:spPr>
          <a:xfrm rot="0">
            <a:off x="252948" y="1401767"/>
            <a:ext cx="9035004" cy="30739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According to Aristotle, the brain was merely a cooling radiator for the blood while the true seat of memory &amp; intell</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gen</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lay</a:t>
            </a:r>
            <a:r>
              <a:rPr lang="en-US" sz="1977">
                <a:solidFill>
                  <a:srgbClr val="000000"/>
                </a:solidFill>
                <a:latin typeface="Inter"/>
                <a:ea typeface="Inter"/>
                <a:cs typeface="Inter"/>
                <a:sym typeface="Inter"/>
              </a:rPr>
              <a:t> in a different yet more important organ.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Hi</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 theory </a:t>
            </a:r>
            <a:r>
              <a:rPr lang="en-US" sz="1977">
                <a:solidFill>
                  <a:srgbClr val="000000"/>
                </a:solidFill>
                <a:latin typeface="Inter"/>
                <a:ea typeface="Inter"/>
                <a:cs typeface="Inter"/>
                <a:sym typeface="Inter"/>
              </a:rPr>
              <a:t>dom</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na</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ed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Euro</a:t>
            </a:r>
            <a:r>
              <a:rPr lang="en-US" sz="1977">
                <a:solidFill>
                  <a:srgbClr val="000000"/>
                </a:solidFill>
                <a:latin typeface="Inter"/>
                <a:ea typeface="Inter"/>
                <a:cs typeface="Inter"/>
                <a:sym typeface="Inter"/>
              </a:rPr>
              <a:t>pe</a:t>
            </a:r>
            <a:r>
              <a:rPr lang="en-US" sz="1977">
                <a:solidFill>
                  <a:srgbClr val="000000"/>
                </a:solidFill>
                <a:latin typeface="Inter"/>
                <a:ea typeface="Inter"/>
                <a:cs typeface="Inter"/>
                <a:sym typeface="Inter"/>
              </a:rPr>
              <a:t>an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ught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ll</a:t>
            </a:r>
            <a:r>
              <a:rPr lang="en-US" sz="1977">
                <a:solidFill>
                  <a:srgbClr val="000000"/>
                </a:solidFill>
                <a:latin typeface="Inter"/>
                <a:ea typeface="Inter"/>
                <a:cs typeface="Inter"/>
                <a:sym typeface="Inter"/>
              </a:rPr>
              <a:t> in</a:t>
            </a:r>
            <a:r>
              <a:rPr lang="en-US" sz="1977">
                <a:solidFill>
                  <a:srgbClr val="000000"/>
                </a:solidFill>
                <a:latin typeface="Inter"/>
                <a:ea typeface="Inter"/>
                <a:cs typeface="Inter"/>
                <a:sym typeface="Inter"/>
              </a:rPr>
              <a:t>to</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the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Mi</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dl</a:t>
            </a:r>
            <a:r>
              <a:rPr lang="en-US" sz="1977">
                <a:solidFill>
                  <a:srgbClr val="000000"/>
                </a:solidFill>
                <a:latin typeface="Inter"/>
                <a:ea typeface="Inter"/>
                <a:cs typeface="Inter"/>
                <a:sym typeface="Inter"/>
              </a:rPr>
              <a:t>e </a:t>
            </a:r>
            <a:r>
              <a:rPr lang="en-US" sz="1977">
                <a:solidFill>
                  <a:srgbClr val="000000"/>
                </a:solidFill>
                <a:latin typeface="Inter"/>
                <a:ea typeface="Inter"/>
                <a:cs typeface="Inter"/>
                <a:sym typeface="Inter"/>
              </a:rPr>
              <a:t>Ages, which</a:t>
            </a:r>
            <a:r>
              <a:rPr lang="en-US" sz="1977">
                <a:solidFill>
                  <a:srgbClr val="000000"/>
                </a:solidFill>
                <a:latin typeface="Inter"/>
                <a:ea typeface="Inter"/>
                <a:cs typeface="Inter"/>
                <a:sym typeface="Inter"/>
              </a:rPr>
              <a:t> is </a:t>
            </a:r>
            <a:r>
              <a:rPr lang="en-US" sz="1977">
                <a:solidFill>
                  <a:srgbClr val="000000"/>
                </a:solidFill>
                <a:latin typeface="Inter"/>
                <a:ea typeface="Inter"/>
                <a:cs typeface="Inter"/>
                <a:sym typeface="Inter"/>
              </a:rPr>
              <a:t>why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mediev</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l s</a:t>
            </a:r>
            <a:r>
              <a:rPr lang="en-US" sz="1977">
                <a:solidFill>
                  <a:srgbClr val="000000"/>
                </a:solidFill>
                <a:latin typeface="Inter"/>
                <a:ea typeface="Inter"/>
                <a:cs typeface="Inter"/>
                <a:sym typeface="Inter"/>
              </a:rPr>
              <a:t>tu</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ts</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mmitting text</a:t>
            </a:r>
            <a:r>
              <a:rPr lang="en-US" sz="1977">
                <a:solidFill>
                  <a:srgbClr val="000000"/>
                </a:solidFill>
                <a:latin typeface="Inter"/>
                <a:ea typeface="Inter"/>
                <a:cs typeface="Inter"/>
                <a:sym typeface="Inter"/>
              </a:rPr>
              <a:t>s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o </a:t>
            </a:r>
            <a:r>
              <a:rPr lang="en-US" sz="1977">
                <a:solidFill>
                  <a:srgbClr val="000000"/>
                </a:solidFill>
                <a:latin typeface="Inter"/>
                <a:ea typeface="Inter"/>
                <a:cs typeface="Inter"/>
                <a:sym typeface="Inter"/>
              </a:rPr>
              <a:t>memory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bel</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eve</a:t>
            </a:r>
            <a:r>
              <a:rPr lang="en-US" sz="1977">
                <a:solidFill>
                  <a:srgbClr val="000000"/>
                </a:solidFill>
                <a:latin typeface="Inter"/>
                <a:ea typeface="Inter"/>
                <a:cs typeface="Inter"/>
                <a:sym typeface="Inter"/>
              </a:rPr>
              <a:t>d </a:t>
            </a:r>
            <a:r>
              <a:rPr lang="en-US" sz="1977">
                <a:solidFill>
                  <a:srgbClr val="000000"/>
                </a:solidFill>
                <a:latin typeface="Inter"/>
                <a:ea typeface="Inter"/>
                <a:cs typeface="Inter"/>
                <a:sym typeface="Inter"/>
              </a:rPr>
              <a:t>th</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y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ere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fi</a:t>
            </a:r>
            <a:r>
              <a:rPr lang="en-US" sz="1977">
                <a:solidFill>
                  <a:srgbClr val="000000"/>
                </a:solidFill>
                <a:latin typeface="Inter"/>
                <a:ea typeface="Inter"/>
                <a:cs typeface="Inter"/>
                <a:sym typeface="Inter"/>
              </a:rPr>
              <a:t>ling </a:t>
            </a:r>
            <a:r>
              <a:rPr lang="en-US" sz="1977">
                <a:solidFill>
                  <a:srgbClr val="000000"/>
                </a:solidFill>
                <a:latin typeface="Inter"/>
                <a:ea typeface="Inter"/>
                <a:cs typeface="Inter"/>
                <a:sym typeface="Inter"/>
              </a:rPr>
              <a:t>them </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 </a:t>
            </a:r>
            <a:r>
              <a:rPr lang="en-US" sz="1977" u="none">
                <a:solidFill>
                  <a:srgbClr val="000000"/>
                </a:solidFill>
                <a:latin typeface="Inter"/>
                <a:ea typeface="Inter"/>
                <a:cs typeface="Inter"/>
                <a:sym typeface="Inter"/>
              </a:rPr>
              <a:t>or</a:t>
            </a:r>
            <a:r>
              <a:rPr lang="en-US" sz="1977" u="none">
                <a:solidFill>
                  <a:srgbClr val="000000"/>
                </a:solidFill>
                <a:latin typeface="Inter"/>
                <a:ea typeface="Inter"/>
                <a:cs typeface="Inter"/>
                <a:sym typeface="Inter"/>
              </a:rPr>
              <a:t>gan tha</a:t>
            </a:r>
            <a:r>
              <a:rPr lang="en-US" sz="1977" u="none">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had noth</a:t>
            </a:r>
            <a:r>
              <a:rPr lang="en-US" sz="1977">
                <a:solidFill>
                  <a:srgbClr val="000000"/>
                </a:solidFill>
                <a:latin typeface="Inter"/>
                <a:ea typeface="Inter"/>
                <a:cs typeface="Inter"/>
                <a:sym typeface="Inter"/>
              </a:rPr>
              <a:t>in</a:t>
            </a:r>
            <a:r>
              <a:rPr lang="en-US" sz="1977">
                <a:solidFill>
                  <a:srgbClr val="000000"/>
                </a:solidFill>
                <a:latin typeface="Inter"/>
                <a:ea typeface="Inter"/>
                <a:cs typeface="Inter"/>
                <a:sym typeface="Inter"/>
              </a:rPr>
              <a:t>g to do</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it</a:t>
            </a:r>
            <a:r>
              <a:rPr lang="en-US" sz="1977">
                <a:solidFill>
                  <a:srgbClr val="000000"/>
                </a:solidFill>
                <a:latin typeface="Inter"/>
                <a:ea typeface="Inter"/>
                <a:cs typeface="Inter"/>
                <a:sym typeface="Inter"/>
              </a:rPr>
              <a:t>h</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t.</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Which phra</a:t>
            </a:r>
            <a:r>
              <a:rPr lang="en-US" b="true" sz="1977">
                <a:solidFill>
                  <a:srgbClr val="000000"/>
                </a:solidFill>
                <a:latin typeface="Inter Bold"/>
                <a:ea typeface="Inter Bold"/>
                <a:cs typeface="Inter Bold"/>
                <a:sym typeface="Inter Bold"/>
              </a:rPr>
              <a:t>s</a:t>
            </a:r>
            <a:r>
              <a:rPr lang="en-US" b="true" sz="1977">
                <a:solidFill>
                  <a:srgbClr val="000000"/>
                </a:solidFill>
                <a:latin typeface="Inter Bold"/>
                <a:ea typeface="Inter Bold"/>
                <a:cs typeface="Inter Bold"/>
                <a:sym typeface="Inter Bold"/>
              </a:rPr>
              <a:t>e, </a:t>
            </a:r>
            <a:r>
              <a:rPr lang="en-US" sz="1977">
                <a:solidFill>
                  <a:srgbClr val="000000"/>
                </a:solidFill>
                <a:latin typeface="Inter"/>
                <a:ea typeface="Inter"/>
                <a:cs typeface="Inter"/>
                <a:sym typeface="Inter"/>
              </a:rPr>
              <a:t>still used in schools, is</a:t>
            </a:r>
            <a:r>
              <a:rPr lang="en-US" b="true" sz="1977">
                <a:solidFill>
                  <a:srgbClr val="000000"/>
                </a:solidFill>
                <a:latin typeface="Inter Bold"/>
                <a:ea typeface="Inter Bold"/>
                <a:cs typeface="Inter Bold"/>
                <a:sym typeface="Inter Bold"/>
              </a:rPr>
              <a:t> </a:t>
            </a:r>
            <a:r>
              <a:rPr lang="en-US" sz="1977">
                <a:solidFill>
                  <a:srgbClr val="000000"/>
                </a:solidFill>
                <a:latin typeface="Inter"/>
                <a:ea typeface="Inter"/>
                <a:cs typeface="Inter"/>
                <a:sym typeface="Inter"/>
              </a:rPr>
              <a:t>a remnant o</a:t>
            </a:r>
            <a:r>
              <a:rPr lang="en-US" sz="1977">
                <a:solidFill>
                  <a:srgbClr val="000000"/>
                </a:solidFill>
                <a:latin typeface="Inter"/>
                <a:ea typeface="Inter"/>
                <a:cs typeface="Inter"/>
                <a:sym typeface="Inter"/>
              </a:rPr>
              <a:t>f</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this</a:t>
            </a:r>
            <a:r>
              <a:rPr lang="en-US" sz="1977">
                <a:solidFill>
                  <a:srgbClr val="000000"/>
                </a:solidFill>
                <a:latin typeface="Inter"/>
                <a:ea typeface="Inter"/>
                <a:cs typeface="Inter"/>
                <a:sym typeface="Inter"/>
              </a:rPr>
              <a:t> misconception</a:t>
            </a:r>
            <a:r>
              <a:rPr lang="en-US" sz="1977">
                <a:solidFill>
                  <a:srgbClr val="000000"/>
                </a:solidFill>
                <a:latin typeface="Inter"/>
                <a:ea typeface="Inter"/>
                <a:cs typeface="Inter"/>
                <a:sym typeface="Inter"/>
              </a:rPr>
              <a:t>?</a:t>
            </a:r>
          </a:p>
        </p:txBody>
      </p:sp>
    </p:spTree>
  </p:cSld>
  <p:clrMapOvr>
    <a:masterClrMapping/>
  </p:clrMapOvr>
</p:sld>
</file>

<file path=ppt/slides/slide3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958555" y="1204092"/>
            <a:ext cx="3836490" cy="5938839"/>
          </a:xfrm>
          <a:custGeom>
            <a:avLst/>
            <a:gdLst/>
            <a:ahLst/>
            <a:cxnLst/>
            <a:rect r="r" b="b" t="t" l="l"/>
            <a:pathLst>
              <a:path h="5938839" w="3836490">
                <a:moveTo>
                  <a:pt x="0" y="0"/>
                </a:moveTo>
                <a:lnTo>
                  <a:pt x="3836490" y="0"/>
                </a:lnTo>
                <a:lnTo>
                  <a:pt x="3836490" y="5938839"/>
                </a:lnTo>
                <a:lnTo>
                  <a:pt x="0" y="5938839"/>
                </a:lnTo>
                <a:lnTo>
                  <a:pt x="0" y="0"/>
                </a:lnTo>
                <a:close/>
              </a:path>
            </a:pathLst>
          </a:custGeom>
          <a:blipFill>
            <a:blip r:embed="rId2"/>
            <a:stretch>
              <a:fillRect l="0" t="0" r="0" b="0"/>
            </a:stretch>
          </a:blipFill>
        </p:spPr>
      </p:sp>
      <p:sp>
        <p:nvSpPr>
          <p:cNvPr name="TextBox 6" id="6"/>
          <p:cNvSpPr txBox="true"/>
          <p:nvPr/>
        </p:nvSpPr>
        <p:spPr>
          <a:xfrm rot="0">
            <a:off x="3900666" y="315177"/>
            <a:ext cx="1952268"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Learn by heart</a:t>
            </a:r>
          </a:p>
        </p:txBody>
      </p:sp>
    </p:spTree>
  </p:cSld>
  <p:clrMapOvr>
    <a:masterClrMapping/>
  </p:clrMapOvr>
</p:sld>
</file>

<file path=ppt/slides/slide3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739564"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11.</a:t>
            </a:r>
          </a:p>
        </p:txBody>
      </p:sp>
      <p:sp>
        <p:nvSpPr>
          <p:cNvPr name="TextBox 6" id="6"/>
          <p:cNvSpPr txBox="true"/>
          <p:nvPr/>
        </p:nvSpPr>
        <p:spPr>
          <a:xfrm rot="0">
            <a:off x="252948" y="1401767"/>
            <a:ext cx="9035004" cy="41026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New Zealand sports teams have an interesting naming scheme for their respective sports. Identify the missing ones.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Cricket: Black Caps</a:t>
            </a:r>
          </a:p>
          <a:p>
            <a:pPr algn="l" marL="426854" indent="-213427" lvl="1">
              <a:lnSpc>
                <a:spcPts val="2767"/>
              </a:lnSpc>
              <a:buFont typeface="Arial"/>
              <a:buChar char="•"/>
            </a:pPr>
            <a:r>
              <a:rPr lang="en-US" sz="1977">
                <a:solidFill>
                  <a:srgbClr val="000000"/>
                </a:solidFill>
                <a:latin typeface="Inter"/>
                <a:ea typeface="Inter"/>
                <a:cs typeface="Inter"/>
                <a:sym typeface="Inter"/>
              </a:rPr>
              <a:t>Rugby: All Blacks</a:t>
            </a: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Basketball: ? </a:t>
            </a:r>
            <a:r>
              <a:rPr lang="en-US" sz="1977">
                <a:solidFill>
                  <a:srgbClr val="000000"/>
                </a:solidFill>
                <a:latin typeface="Inter"/>
                <a:ea typeface="Inter"/>
                <a:cs typeface="Inter"/>
                <a:sym typeface="Inter"/>
              </a:rPr>
              <a:t>(physical trait of most of its players)</a:t>
            </a: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Badminton: ?</a:t>
            </a:r>
            <a:r>
              <a:rPr lang="en-US" sz="1977">
                <a:solidFill>
                  <a:srgbClr val="000000"/>
                </a:solidFill>
                <a:latin typeface="Inter"/>
                <a:ea typeface="Inter"/>
                <a:cs typeface="Inter"/>
                <a:sym typeface="Inter"/>
              </a:rPr>
              <a:t> (dropped in 2024 due to its NSFW nature)</a:t>
            </a: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Lawn bowls: ? </a:t>
            </a:r>
            <a:r>
              <a:rPr lang="en-US" sz="1977">
                <a:solidFill>
                  <a:srgbClr val="000000"/>
                </a:solidFill>
                <a:latin typeface="Inter"/>
                <a:ea typeface="Inter"/>
                <a:cs typeface="Inter"/>
                <a:sym typeface="Inter"/>
              </a:rPr>
              <a:t>(also a casino card game)</a:t>
            </a:r>
          </a:p>
          <a:p>
            <a:pPr algn="l">
              <a:lnSpc>
                <a:spcPts val="2767"/>
              </a:lnSpc>
            </a:pPr>
          </a:p>
          <a:p>
            <a:pPr algn="l" marL="426854" indent="-213427" lvl="1">
              <a:lnSpc>
                <a:spcPts val="2767"/>
              </a:lnSpc>
              <a:buFont typeface="Arial"/>
              <a:buChar char="•"/>
            </a:pPr>
            <a:r>
              <a:rPr lang="en-US" sz="1977" i="true">
                <a:solidFill>
                  <a:srgbClr val="000000"/>
                </a:solidFill>
                <a:latin typeface="Inter Italics"/>
                <a:ea typeface="Inter Italics"/>
                <a:cs typeface="Inter Italics"/>
                <a:sym typeface="Inter Italics"/>
              </a:rPr>
              <a:t>L</a:t>
            </a:r>
            <a:r>
              <a:rPr lang="en-US" sz="1977" i="true">
                <a:solidFill>
                  <a:srgbClr val="000000"/>
                </a:solidFill>
                <a:latin typeface="Inter Italics"/>
                <a:ea typeface="Inter Italics"/>
                <a:cs typeface="Inter Italics"/>
                <a:sym typeface="Inter Italics"/>
              </a:rPr>
              <a:t>awn b</a:t>
            </a:r>
            <a:r>
              <a:rPr lang="en-US" sz="1977" i="true">
                <a:solidFill>
                  <a:srgbClr val="000000"/>
                </a:solidFill>
                <a:latin typeface="Inter Italics"/>
                <a:ea typeface="Inter Italics"/>
                <a:cs typeface="Inter Italics"/>
                <a:sym typeface="Inter Italics"/>
              </a:rPr>
              <a:t>owling is </a:t>
            </a:r>
            <a:r>
              <a:rPr lang="en-US" sz="1977" i="true">
                <a:solidFill>
                  <a:srgbClr val="000000"/>
                </a:solidFill>
                <a:latin typeface="Inter Italics"/>
                <a:ea typeface="Inter Italics"/>
                <a:cs typeface="Inter Italics"/>
                <a:sym typeface="Inter Italics"/>
              </a:rPr>
              <a:t>a </a:t>
            </a:r>
            <a:r>
              <a:rPr lang="en-US" sz="1977" i="true" u="none">
                <a:solidFill>
                  <a:srgbClr val="000000"/>
                </a:solidFill>
                <a:latin typeface="Inter Italics"/>
                <a:ea typeface="Inter Italics"/>
                <a:cs typeface="Inter Italics"/>
                <a:sym typeface="Inter Italics"/>
              </a:rPr>
              <a:t>spor</a:t>
            </a:r>
            <a:r>
              <a:rPr lang="en-US" sz="1977" i="true" u="none">
                <a:solidFill>
                  <a:srgbClr val="000000"/>
                </a:solidFill>
                <a:latin typeface="Inter Italics"/>
                <a:ea typeface="Inter Italics"/>
                <a:cs typeface="Inter Italics"/>
                <a:sym typeface="Inter Italics"/>
              </a:rPr>
              <a:t>t</a:t>
            </a:r>
            <a:r>
              <a:rPr lang="en-US" sz="1977" i="true">
                <a:solidFill>
                  <a:srgbClr val="000000"/>
                </a:solidFill>
                <a:latin typeface="Inter Italics"/>
                <a:ea typeface="Inter Italics"/>
                <a:cs typeface="Inter Italics"/>
                <a:sym typeface="Inter Italics"/>
              </a:rPr>
              <a:t> in</a:t>
            </a:r>
            <a:r>
              <a:rPr lang="en-US" sz="1977" i="true">
                <a:solidFill>
                  <a:srgbClr val="000000"/>
                </a:solidFill>
                <a:latin typeface="Inter Italics"/>
                <a:ea typeface="Inter Italics"/>
                <a:cs typeface="Inter Italics"/>
                <a:sym typeface="Inter Italics"/>
              </a:rPr>
              <a:t> </a:t>
            </a:r>
            <a:r>
              <a:rPr lang="en-US" sz="1977" i="true">
                <a:solidFill>
                  <a:srgbClr val="000000"/>
                </a:solidFill>
                <a:latin typeface="Inter Italics"/>
                <a:ea typeface="Inter Italics"/>
                <a:cs typeface="Inter Italics"/>
                <a:sym typeface="Inter Italics"/>
              </a:rPr>
              <a:t>which players </a:t>
            </a:r>
            <a:r>
              <a:rPr lang="en-US" sz="1977" i="true">
                <a:solidFill>
                  <a:srgbClr val="000000"/>
                </a:solidFill>
                <a:latin typeface="Inter Italics"/>
                <a:ea typeface="Inter Italics"/>
                <a:cs typeface="Inter Italics"/>
                <a:sym typeface="Inter Italics"/>
              </a:rPr>
              <a:t>tr</a:t>
            </a:r>
            <a:r>
              <a:rPr lang="en-US" sz="1977" i="true">
                <a:solidFill>
                  <a:srgbClr val="000000"/>
                </a:solidFill>
                <a:latin typeface="Inter Italics"/>
                <a:ea typeface="Inter Italics"/>
                <a:cs typeface="Inter Italics"/>
                <a:sym typeface="Inter Italics"/>
              </a:rPr>
              <a:t>y</a:t>
            </a:r>
            <a:r>
              <a:rPr lang="en-US" sz="1977" i="true">
                <a:solidFill>
                  <a:srgbClr val="000000"/>
                </a:solidFill>
                <a:latin typeface="Inter Italics"/>
                <a:ea typeface="Inter Italics"/>
                <a:cs typeface="Inter Italics"/>
                <a:sym typeface="Inter Italics"/>
              </a:rPr>
              <a:t> to roll t</a:t>
            </a:r>
            <a:r>
              <a:rPr lang="en-US" sz="1977" i="true">
                <a:solidFill>
                  <a:srgbClr val="000000"/>
                </a:solidFill>
                <a:latin typeface="Inter Italics"/>
                <a:ea typeface="Inter Italics"/>
                <a:cs typeface="Inter Italics"/>
                <a:sym typeface="Inter Italics"/>
              </a:rPr>
              <a:t>he</a:t>
            </a:r>
            <a:r>
              <a:rPr lang="en-US" sz="1977" i="true">
                <a:solidFill>
                  <a:srgbClr val="000000"/>
                </a:solidFill>
                <a:latin typeface="Inter Italics"/>
                <a:ea typeface="Inter Italics"/>
                <a:cs typeface="Inter Italics"/>
                <a:sym typeface="Inter Italics"/>
              </a:rPr>
              <a:t>ir</a:t>
            </a:r>
            <a:r>
              <a:rPr lang="en-US" sz="1977" i="true">
                <a:solidFill>
                  <a:srgbClr val="000000"/>
                </a:solidFill>
                <a:latin typeface="Inter Italics"/>
                <a:ea typeface="Inter Italics"/>
                <a:cs typeface="Inter Italics"/>
                <a:sym typeface="Inter Italics"/>
              </a:rPr>
              <a:t> ball as close as possible to a sm</a:t>
            </a:r>
            <a:r>
              <a:rPr lang="en-US" sz="1977" i="true">
                <a:solidFill>
                  <a:srgbClr val="000000"/>
                </a:solidFill>
                <a:latin typeface="Inter Italics"/>
                <a:ea typeface="Inter Italics"/>
                <a:cs typeface="Inter Italics"/>
                <a:sym typeface="Inter Italics"/>
              </a:rPr>
              <a:t>aller jackball. The balls follow a c</a:t>
            </a:r>
            <a:r>
              <a:rPr lang="en-US" sz="1977" i="true">
                <a:solidFill>
                  <a:srgbClr val="000000"/>
                </a:solidFill>
                <a:latin typeface="Inter Italics"/>
                <a:ea typeface="Inter Italics"/>
                <a:cs typeface="Inter Italics"/>
                <a:sym typeface="Inter Italics"/>
              </a:rPr>
              <a:t>u</a:t>
            </a:r>
            <a:r>
              <a:rPr lang="en-US" sz="1977" i="true">
                <a:solidFill>
                  <a:srgbClr val="000000"/>
                </a:solidFill>
                <a:latin typeface="Inter Italics"/>
                <a:ea typeface="Inter Italics"/>
                <a:cs typeface="Inter Italics"/>
                <a:sym typeface="Inter Italics"/>
              </a:rPr>
              <a:t>rved path when being rol</a:t>
            </a:r>
            <a:r>
              <a:rPr lang="en-US" sz="1977" i="true">
                <a:solidFill>
                  <a:srgbClr val="000000"/>
                </a:solidFill>
                <a:latin typeface="Inter Italics"/>
                <a:ea typeface="Inter Italics"/>
                <a:cs typeface="Inter Italics"/>
                <a:sym typeface="Inter Italics"/>
              </a:rPr>
              <a:t>le</a:t>
            </a:r>
            <a:r>
              <a:rPr lang="en-US" sz="1977" i="true">
                <a:solidFill>
                  <a:srgbClr val="000000"/>
                </a:solidFill>
                <a:latin typeface="Inter Italics"/>
                <a:ea typeface="Inter Italics"/>
                <a:cs typeface="Inter Italics"/>
                <a:sym typeface="Inter Italics"/>
              </a:rPr>
              <a:t>d</a:t>
            </a:r>
            <a:r>
              <a:rPr lang="en-US" sz="1977" i="true">
                <a:solidFill>
                  <a:srgbClr val="000000"/>
                </a:solidFill>
                <a:latin typeface="Inter Italics"/>
                <a:ea typeface="Inter Italics"/>
                <a:cs typeface="Inter Italics"/>
                <a:sym typeface="Inter Italics"/>
              </a:rPr>
              <a:t>.  </a:t>
            </a:r>
          </a:p>
        </p:txBody>
      </p:sp>
    </p:spTree>
  </p:cSld>
  <p:clrMapOvr>
    <a:masterClrMapping/>
  </p:clrMapOvr>
</p:sld>
</file>

<file path=ppt/slides/slide4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68618" y="1873783"/>
            <a:ext cx="9416364" cy="4814116"/>
          </a:xfrm>
          <a:custGeom>
            <a:avLst/>
            <a:gdLst/>
            <a:ahLst/>
            <a:cxnLst/>
            <a:rect r="r" b="b" t="t" l="l"/>
            <a:pathLst>
              <a:path h="4814116" w="9416364">
                <a:moveTo>
                  <a:pt x="0" y="0"/>
                </a:moveTo>
                <a:lnTo>
                  <a:pt x="9416364" y="0"/>
                </a:lnTo>
                <a:lnTo>
                  <a:pt x="9416364" y="4814116"/>
                </a:lnTo>
                <a:lnTo>
                  <a:pt x="0" y="4814116"/>
                </a:lnTo>
                <a:lnTo>
                  <a:pt x="0" y="0"/>
                </a:lnTo>
                <a:close/>
              </a:path>
            </a:pathLst>
          </a:custGeom>
          <a:blipFill>
            <a:blip r:embed="rId2"/>
            <a:stretch>
              <a:fillRect l="0" t="0" r="0" b="0"/>
            </a:stretch>
          </a:blipFill>
        </p:spPr>
      </p:sp>
      <p:sp>
        <p:nvSpPr>
          <p:cNvPr name="TextBox 6" id="6"/>
          <p:cNvSpPr txBox="true"/>
          <p:nvPr/>
        </p:nvSpPr>
        <p:spPr>
          <a:xfrm rot="0">
            <a:off x="2376309" y="315177"/>
            <a:ext cx="5000983"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Tall Blacks; Black Cocks; Black Jacks</a:t>
            </a:r>
          </a:p>
        </p:txBody>
      </p:sp>
    </p:spTree>
  </p:cSld>
  <p:clrMapOvr>
    <a:masterClrMapping/>
  </p:clrMapOvr>
</p:sld>
</file>

<file path=ppt/slides/slide4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739564"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12.</a:t>
            </a:r>
          </a:p>
        </p:txBody>
      </p:sp>
      <p:sp>
        <p:nvSpPr>
          <p:cNvPr name="TextBox 6" id="6"/>
          <p:cNvSpPr txBox="true"/>
          <p:nvPr/>
        </p:nvSpPr>
        <p:spPr>
          <a:xfrm rot="0">
            <a:off x="252948" y="1287467"/>
            <a:ext cx="9035004" cy="4914435"/>
          </a:xfrm>
          <a:prstGeom prst="rect">
            <a:avLst/>
          </a:prstGeom>
        </p:spPr>
        <p:txBody>
          <a:bodyPr anchor="t" rtlCol="false" tIns="0" lIns="0" bIns="0" rIns="0">
            <a:spAutoFit/>
          </a:bodyPr>
          <a:lstStyle/>
          <a:p>
            <a:pPr algn="l" marL="426854" indent="-213427" lvl="1">
              <a:lnSpc>
                <a:spcPts val="3993"/>
              </a:lnSpc>
              <a:buFont typeface="Arial"/>
              <a:buChar char="•"/>
            </a:pPr>
            <a:r>
              <a:rPr lang="en-US" sz="1977">
                <a:solidFill>
                  <a:srgbClr val="000000"/>
                </a:solidFill>
                <a:latin typeface="Inter"/>
                <a:ea typeface="Inter"/>
                <a:cs typeface="Inter"/>
                <a:sym typeface="Inter"/>
              </a:rPr>
              <a:t>Goregaon Sports Club</a:t>
            </a:r>
          </a:p>
          <a:p>
            <a:pPr algn="l" marL="426854" indent="-213427" lvl="1">
              <a:lnSpc>
                <a:spcPts val="3993"/>
              </a:lnSpc>
              <a:buFont typeface="Arial"/>
              <a:buChar char="•"/>
            </a:pPr>
            <a:r>
              <a:rPr lang="en-US" sz="1977">
                <a:solidFill>
                  <a:srgbClr val="000000"/>
                </a:solidFill>
                <a:latin typeface="Inter"/>
                <a:ea typeface="Inter"/>
                <a:cs typeface="Inter"/>
                <a:sym typeface="Inter"/>
              </a:rPr>
              <a:t>Parsi Dairy Farm</a:t>
            </a:r>
          </a:p>
          <a:p>
            <a:pPr algn="l" marL="426854" indent="-213427" lvl="1">
              <a:lnSpc>
                <a:spcPts val="3993"/>
              </a:lnSpc>
              <a:buFont typeface="Arial"/>
              <a:buChar char="•"/>
            </a:pPr>
            <a:r>
              <a:rPr lang="en-US" sz="1977">
                <a:solidFill>
                  <a:srgbClr val="000000"/>
                </a:solidFill>
                <a:latin typeface="Inter"/>
                <a:ea typeface="Inter"/>
                <a:cs typeface="Inter"/>
                <a:sym typeface="Inter"/>
              </a:rPr>
              <a:t>Nino's Burger</a:t>
            </a:r>
          </a:p>
          <a:p>
            <a:pPr algn="l" marL="426854" indent="-213427" lvl="1">
              <a:lnSpc>
                <a:spcPts val="3993"/>
              </a:lnSpc>
              <a:buFont typeface="Arial"/>
              <a:buChar char="•"/>
            </a:pPr>
            <a:r>
              <a:rPr lang="en-US" sz="1977">
                <a:solidFill>
                  <a:srgbClr val="000000"/>
                </a:solidFill>
                <a:latin typeface="Inter"/>
                <a:ea typeface="Inter"/>
                <a:cs typeface="Inter"/>
                <a:sym typeface="Inter"/>
              </a:rPr>
              <a:t>Poornima Restaurant</a:t>
            </a:r>
          </a:p>
          <a:p>
            <a:pPr algn="l" marL="426854" indent="-213427" lvl="1">
              <a:lnSpc>
                <a:spcPts val="3993"/>
              </a:lnSpc>
              <a:buFont typeface="Arial"/>
              <a:buChar char="•"/>
            </a:pPr>
            <a:r>
              <a:rPr lang="en-US" sz="1977">
                <a:solidFill>
                  <a:srgbClr val="000000"/>
                </a:solidFill>
                <a:latin typeface="Inter"/>
                <a:ea typeface="Inter"/>
                <a:cs typeface="Inter"/>
                <a:sym typeface="Inter"/>
              </a:rPr>
              <a:t>Shalimar Hospitality</a:t>
            </a:r>
          </a:p>
          <a:p>
            <a:pPr algn="l" marL="426854" indent="-213427" lvl="1">
              <a:lnSpc>
                <a:spcPts val="3993"/>
              </a:lnSpc>
              <a:buFont typeface="Arial"/>
              <a:buChar char="•"/>
            </a:pPr>
            <a:r>
              <a:rPr lang="en-US" sz="1977">
                <a:solidFill>
                  <a:srgbClr val="000000"/>
                </a:solidFill>
                <a:latin typeface="Inter"/>
                <a:ea typeface="Inter"/>
                <a:cs typeface="Inter"/>
                <a:sym typeface="Inter"/>
              </a:rPr>
              <a:t>Aparna Juhu Gymkhana</a:t>
            </a:r>
          </a:p>
          <a:p>
            <a:pPr algn="l" marL="426854" indent="-213427" lvl="1">
              <a:lnSpc>
                <a:spcPts val="3993"/>
              </a:lnSpc>
              <a:buFont typeface="Arial"/>
              <a:buChar char="•"/>
            </a:pPr>
            <a:r>
              <a:rPr lang="en-US" sz="1977">
                <a:solidFill>
                  <a:srgbClr val="000000"/>
                </a:solidFill>
                <a:latin typeface="Inter"/>
                <a:ea typeface="Inter"/>
                <a:cs typeface="Inter"/>
                <a:sym typeface="Inter"/>
              </a:rPr>
              <a:t>Ajanta Caterers</a:t>
            </a:r>
          </a:p>
          <a:p>
            <a:pPr algn="l" marL="426854" indent="-213427" lvl="1">
              <a:lnSpc>
                <a:spcPts val="3993"/>
              </a:lnSpc>
              <a:buFont typeface="Arial"/>
              <a:buChar char="•"/>
            </a:pPr>
            <a:r>
              <a:rPr lang="en-US" sz="1977">
                <a:solidFill>
                  <a:srgbClr val="000000"/>
                </a:solidFill>
                <a:latin typeface="Inter"/>
                <a:ea typeface="Inter"/>
                <a:cs typeface="Inter"/>
                <a:sym typeface="Inter"/>
              </a:rPr>
              <a:t>Maroosh </a:t>
            </a:r>
          </a:p>
          <a:p>
            <a:pPr algn="l">
              <a:lnSpc>
                <a:spcPts val="3993"/>
              </a:lnSpc>
            </a:pPr>
            <a:r>
              <a:rPr lang="en-US" sz="1977" b="true">
                <a:solidFill>
                  <a:srgbClr val="000000"/>
                </a:solidFill>
                <a:latin typeface="Inter Bold"/>
                <a:ea typeface="Inter Bold"/>
                <a:cs typeface="Inter Bold"/>
                <a:sym typeface="Inter Bold"/>
              </a:rPr>
              <a:t>Non-exhaustive list of what? </a:t>
            </a:r>
          </a:p>
          <a:p>
            <a:pPr algn="l">
              <a:lnSpc>
                <a:spcPts val="2708"/>
              </a:lnSpc>
            </a:pPr>
            <a:r>
              <a:rPr lang="en-US" sz="1977" b="true">
                <a:solidFill>
                  <a:srgbClr val="000000"/>
                </a:solidFill>
                <a:latin typeface="Inter Bold"/>
                <a:ea typeface="Inter Bold"/>
                <a:cs typeface="Inter Bold"/>
                <a:sym typeface="Inter Bold"/>
              </a:rPr>
              <a:t>W</a:t>
            </a:r>
            <a:r>
              <a:rPr lang="en-US" sz="1977" b="true">
                <a:solidFill>
                  <a:srgbClr val="000000"/>
                </a:solidFill>
                <a:latin typeface="Inter Bold"/>
                <a:ea typeface="Inter Bold"/>
                <a:cs typeface="Inter Bold"/>
                <a:sym typeface="Inter Bold"/>
              </a:rPr>
              <a:t>hich famous Powai establishment is missing (need specific)?</a:t>
            </a:r>
          </a:p>
        </p:txBody>
      </p:sp>
    </p:spTree>
  </p:cSld>
  <p:clrMapOvr>
    <a:masterClrMapping/>
  </p:clrMapOvr>
</p:sld>
</file>

<file path=ppt/slides/slide4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14355" t="0" r="0" b="0"/>
            </a:stretch>
          </a:blipFill>
        </p:spPr>
      </p:sp>
      <p:sp>
        <p:nvSpPr>
          <p:cNvPr name="TextBox 6" id="6"/>
          <p:cNvSpPr txBox="true"/>
          <p:nvPr/>
        </p:nvSpPr>
        <p:spPr>
          <a:xfrm rot="0">
            <a:off x="2981146" y="315177"/>
            <a:ext cx="3791307"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Licenses suspended by FDA</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219200" y="1041199"/>
            <a:ext cx="7266140" cy="6274001"/>
          </a:xfrm>
          <a:custGeom>
            <a:avLst/>
            <a:gdLst/>
            <a:ahLst/>
            <a:cxnLst/>
            <a:rect r="r" b="b" t="t" l="l"/>
            <a:pathLst>
              <a:path h="6274001" w="7266140">
                <a:moveTo>
                  <a:pt x="0" y="0"/>
                </a:moveTo>
                <a:lnTo>
                  <a:pt x="7266140" y="0"/>
                </a:lnTo>
                <a:lnTo>
                  <a:pt x="7266140" y="6274001"/>
                </a:lnTo>
                <a:lnTo>
                  <a:pt x="0" y="6274001"/>
                </a:lnTo>
                <a:lnTo>
                  <a:pt x="0" y="0"/>
                </a:lnTo>
                <a:close/>
              </a:path>
            </a:pathLst>
          </a:custGeom>
          <a:blipFill>
            <a:blip r:embed="rId2"/>
            <a:stretch>
              <a:fillRect l="0" t="-3875" r="0" b="-11937"/>
            </a:stretch>
          </a:blipFill>
        </p:spPr>
      </p:sp>
      <p:sp>
        <p:nvSpPr>
          <p:cNvPr name="TextBox 6" id="6"/>
          <p:cNvSpPr txBox="true"/>
          <p:nvPr/>
        </p:nvSpPr>
        <p:spPr>
          <a:xfrm rot="0">
            <a:off x="2877082" y="315177"/>
            <a:ext cx="3999437"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 H1 &amp; H3 hostel mess of IITB</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731520" y="1603322"/>
            <a:ext cx="6325989" cy="1601926"/>
          </a:xfrm>
          <a:custGeom>
            <a:avLst/>
            <a:gdLst/>
            <a:ahLst/>
            <a:cxnLst/>
            <a:rect r="r" b="b" t="t" l="l"/>
            <a:pathLst>
              <a:path h="1601926" w="6325989">
                <a:moveTo>
                  <a:pt x="0" y="0"/>
                </a:moveTo>
                <a:lnTo>
                  <a:pt x="6325989" y="0"/>
                </a:lnTo>
                <a:lnTo>
                  <a:pt x="6325989" y="1601926"/>
                </a:lnTo>
                <a:lnTo>
                  <a:pt x="0" y="1601926"/>
                </a:lnTo>
                <a:lnTo>
                  <a:pt x="0" y="0"/>
                </a:lnTo>
                <a:close/>
              </a:path>
            </a:pathLst>
          </a:custGeom>
          <a:blipFill>
            <a:blip r:embed="rId2"/>
            <a:stretch>
              <a:fillRect l="0" t="-268778" r="0" b="-950299"/>
            </a:stretch>
          </a:blipFill>
        </p:spPr>
      </p:sp>
      <p:sp>
        <p:nvSpPr>
          <p:cNvPr name="TextBox 6" id="6"/>
          <p:cNvSpPr txBox="true"/>
          <p:nvPr/>
        </p:nvSpPr>
        <p:spPr>
          <a:xfrm rot="0">
            <a:off x="357545" y="197067"/>
            <a:ext cx="5100385"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Written Round</a:t>
            </a:r>
          </a:p>
        </p:txBody>
      </p:sp>
      <p:sp>
        <p:nvSpPr>
          <p:cNvPr name="TextBox 7" id="7"/>
          <p:cNvSpPr txBox="true"/>
          <p:nvPr/>
        </p:nvSpPr>
        <p:spPr>
          <a:xfrm rot="0">
            <a:off x="731520" y="3729272"/>
            <a:ext cx="7600240" cy="17023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Identify the </a:t>
            </a:r>
            <a:r>
              <a:rPr lang="en-US" b="true" sz="1977">
                <a:solidFill>
                  <a:srgbClr val="000000"/>
                </a:solidFill>
                <a:latin typeface="Inter Bold"/>
                <a:ea typeface="Inter Bold"/>
                <a:cs typeface="Inter Bold"/>
                <a:sym typeface="Inter Bold"/>
              </a:rPr>
              <a:t>songs </a:t>
            </a:r>
            <a:r>
              <a:rPr lang="en-US" sz="1977">
                <a:solidFill>
                  <a:srgbClr val="000000"/>
                </a:solidFill>
                <a:latin typeface="Inter"/>
                <a:ea typeface="Inter"/>
                <a:cs typeface="Inter"/>
                <a:sym typeface="Inter"/>
              </a:rPr>
              <a:t>based on their YT comments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6 Questions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+10/0 for each answer</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a:t>
            </a:r>
          </a:p>
        </p:txBody>
      </p:sp>
      <p:sp>
        <p:nvSpPr>
          <p:cNvPr name="Freeform 6" id="6"/>
          <p:cNvSpPr/>
          <p:nvPr/>
        </p:nvSpPr>
        <p:spPr>
          <a:xfrm flipH="false" flipV="false" rot="0">
            <a:off x="219834" y="1247270"/>
            <a:ext cx="4449928" cy="1991166"/>
          </a:xfrm>
          <a:custGeom>
            <a:avLst/>
            <a:gdLst/>
            <a:ahLst/>
            <a:cxnLst/>
            <a:rect r="r" b="b" t="t" l="l"/>
            <a:pathLst>
              <a:path h="1991166" w="4449928">
                <a:moveTo>
                  <a:pt x="0" y="0"/>
                </a:moveTo>
                <a:lnTo>
                  <a:pt x="4449928" y="0"/>
                </a:lnTo>
                <a:lnTo>
                  <a:pt x="4449928" y="1991166"/>
                </a:lnTo>
                <a:lnTo>
                  <a:pt x="0" y="1991166"/>
                </a:lnTo>
                <a:lnTo>
                  <a:pt x="0" y="0"/>
                </a:lnTo>
                <a:close/>
              </a:path>
            </a:pathLst>
          </a:custGeom>
          <a:blipFill>
            <a:blip r:embed="rId2"/>
            <a:stretch>
              <a:fillRect l="0" t="-166033" r="0" b="-230597"/>
            </a:stretch>
          </a:blipFill>
        </p:spPr>
      </p:sp>
      <p:sp>
        <p:nvSpPr>
          <p:cNvPr name="Freeform 7" id="7"/>
          <p:cNvSpPr/>
          <p:nvPr/>
        </p:nvSpPr>
        <p:spPr>
          <a:xfrm flipH="false" flipV="false" rot="0">
            <a:off x="5103340" y="1247270"/>
            <a:ext cx="4449928" cy="2329151"/>
          </a:xfrm>
          <a:custGeom>
            <a:avLst/>
            <a:gdLst/>
            <a:ahLst/>
            <a:cxnLst/>
            <a:rect r="r" b="b" t="t" l="l"/>
            <a:pathLst>
              <a:path h="2329151" w="4449928">
                <a:moveTo>
                  <a:pt x="0" y="0"/>
                </a:moveTo>
                <a:lnTo>
                  <a:pt x="4449927" y="0"/>
                </a:lnTo>
                <a:lnTo>
                  <a:pt x="4449927" y="2329151"/>
                </a:lnTo>
                <a:lnTo>
                  <a:pt x="0" y="2329151"/>
                </a:lnTo>
                <a:lnTo>
                  <a:pt x="0" y="0"/>
                </a:lnTo>
                <a:close/>
              </a:path>
            </a:pathLst>
          </a:custGeom>
          <a:blipFill>
            <a:blip r:embed="rId3"/>
            <a:stretch>
              <a:fillRect l="0" t="-74666" r="0" b="-249897"/>
            </a:stretch>
          </a:blipFill>
        </p:spPr>
      </p:sp>
      <p:sp>
        <p:nvSpPr>
          <p:cNvPr name="Freeform 8" id="8"/>
          <p:cNvSpPr/>
          <p:nvPr/>
        </p:nvSpPr>
        <p:spPr>
          <a:xfrm flipH="false" flipV="false" rot="0">
            <a:off x="219834" y="3627691"/>
            <a:ext cx="4449928" cy="1887958"/>
          </a:xfrm>
          <a:custGeom>
            <a:avLst/>
            <a:gdLst/>
            <a:ahLst/>
            <a:cxnLst/>
            <a:rect r="r" b="b" t="t" l="l"/>
            <a:pathLst>
              <a:path h="1887958" w="4449928">
                <a:moveTo>
                  <a:pt x="0" y="0"/>
                </a:moveTo>
                <a:lnTo>
                  <a:pt x="4449928" y="0"/>
                </a:lnTo>
                <a:lnTo>
                  <a:pt x="4449928" y="1887958"/>
                </a:lnTo>
                <a:lnTo>
                  <a:pt x="0" y="1887958"/>
                </a:lnTo>
                <a:lnTo>
                  <a:pt x="0" y="0"/>
                </a:lnTo>
                <a:close/>
              </a:path>
            </a:pathLst>
          </a:custGeom>
          <a:blipFill>
            <a:blip r:embed="rId4"/>
            <a:stretch>
              <a:fillRect l="0" t="-317015" r="0" b="-106763"/>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2.</a:t>
            </a:r>
          </a:p>
        </p:txBody>
      </p:sp>
      <p:sp>
        <p:nvSpPr>
          <p:cNvPr name="Freeform 6" id="6"/>
          <p:cNvSpPr/>
          <p:nvPr/>
        </p:nvSpPr>
        <p:spPr>
          <a:xfrm flipH="false" flipV="false" rot="0">
            <a:off x="357545" y="4917471"/>
            <a:ext cx="4381895" cy="2107199"/>
          </a:xfrm>
          <a:custGeom>
            <a:avLst/>
            <a:gdLst/>
            <a:ahLst/>
            <a:cxnLst/>
            <a:rect r="r" b="b" t="t" l="l"/>
            <a:pathLst>
              <a:path h="2107199" w="4381895">
                <a:moveTo>
                  <a:pt x="0" y="0"/>
                </a:moveTo>
                <a:lnTo>
                  <a:pt x="4381894" y="0"/>
                </a:lnTo>
                <a:lnTo>
                  <a:pt x="4381894" y="2107198"/>
                </a:lnTo>
                <a:lnTo>
                  <a:pt x="0" y="2107198"/>
                </a:lnTo>
                <a:lnTo>
                  <a:pt x="0" y="0"/>
                </a:lnTo>
                <a:close/>
              </a:path>
            </a:pathLst>
          </a:custGeom>
          <a:blipFill>
            <a:blip r:embed="rId2"/>
            <a:stretch>
              <a:fillRect l="0" t="-223565" r="0" b="-138543"/>
            </a:stretch>
          </a:blipFill>
        </p:spPr>
      </p:sp>
      <p:sp>
        <p:nvSpPr>
          <p:cNvPr name="Freeform 7" id="7"/>
          <p:cNvSpPr/>
          <p:nvPr/>
        </p:nvSpPr>
        <p:spPr>
          <a:xfrm flipH="false" flipV="false" rot="0">
            <a:off x="5059119" y="3331793"/>
            <a:ext cx="4381895" cy="1506533"/>
          </a:xfrm>
          <a:custGeom>
            <a:avLst/>
            <a:gdLst/>
            <a:ahLst/>
            <a:cxnLst/>
            <a:rect r="r" b="b" t="t" l="l"/>
            <a:pathLst>
              <a:path h="1506533" w="4381895">
                <a:moveTo>
                  <a:pt x="0" y="0"/>
                </a:moveTo>
                <a:lnTo>
                  <a:pt x="4381894" y="0"/>
                </a:lnTo>
                <a:lnTo>
                  <a:pt x="4381894" y="1506533"/>
                </a:lnTo>
                <a:lnTo>
                  <a:pt x="0" y="1506533"/>
                </a:lnTo>
                <a:lnTo>
                  <a:pt x="0" y="0"/>
                </a:lnTo>
                <a:close/>
              </a:path>
            </a:pathLst>
          </a:custGeom>
          <a:blipFill>
            <a:blip r:embed="rId3"/>
            <a:stretch>
              <a:fillRect l="0" t="-371386" r="0" b="-174968"/>
            </a:stretch>
          </a:blipFill>
        </p:spPr>
      </p:sp>
      <p:sp>
        <p:nvSpPr>
          <p:cNvPr name="Freeform 8" id="8"/>
          <p:cNvSpPr/>
          <p:nvPr/>
        </p:nvSpPr>
        <p:spPr>
          <a:xfrm flipH="false" flipV="false" rot="0">
            <a:off x="357545" y="2997109"/>
            <a:ext cx="4381895" cy="1701287"/>
          </a:xfrm>
          <a:custGeom>
            <a:avLst/>
            <a:gdLst/>
            <a:ahLst/>
            <a:cxnLst/>
            <a:rect r="r" b="b" t="t" l="l"/>
            <a:pathLst>
              <a:path h="1701287" w="4381895">
                <a:moveTo>
                  <a:pt x="0" y="0"/>
                </a:moveTo>
                <a:lnTo>
                  <a:pt x="4381894" y="0"/>
                </a:lnTo>
                <a:lnTo>
                  <a:pt x="4381894" y="1701287"/>
                </a:lnTo>
                <a:lnTo>
                  <a:pt x="0" y="1701287"/>
                </a:lnTo>
                <a:lnTo>
                  <a:pt x="0" y="0"/>
                </a:lnTo>
                <a:close/>
              </a:path>
            </a:pathLst>
          </a:custGeom>
          <a:blipFill>
            <a:blip r:embed="rId4"/>
            <a:stretch>
              <a:fillRect l="0" t="-231636" r="0" b="-240726"/>
            </a:stretch>
          </a:blipFill>
        </p:spPr>
      </p:sp>
      <p:sp>
        <p:nvSpPr>
          <p:cNvPr name="Freeform 9" id="9"/>
          <p:cNvSpPr/>
          <p:nvPr/>
        </p:nvSpPr>
        <p:spPr>
          <a:xfrm flipH="false" flipV="false" rot="0">
            <a:off x="5059119" y="1155892"/>
            <a:ext cx="4381895" cy="1872487"/>
          </a:xfrm>
          <a:custGeom>
            <a:avLst/>
            <a:gdLst/>
            <a:ahLst/>
            <a:cxnLst/>
            <a:rect r="r" b="b" t="t" l="l"/>
            <a:pathLst>
              <a:path h="1872487" w="4381895">
                <a:moveTo>
                  <a:pt x="0" y="0"/>
                </a:moveTo>
                <a:lnTo>
                  <a:pt x="4381894" y="0"/>
                </a:lnTo>
                <a:lnTo>
                  <a:pt x="4381894" y="1872487"/>
                </a:lnTo>
                <a:lnTo>
                  <a:pt x="0" y="1872487"/>
                </a:lnTo>
                <a:lnTo>
                  <a:pt x="0" y="0"/>
                </a:lnTo>
                <a:close/>
              </a:path>
            </a:pathLst>
          </a:custGeom>
          <a:blipFill>
            <a:blip r:embed="rId5"/>
            <a:stretch>
              <a:fillRect l="0" t="-214587" r="0" b="-205444"/>
            </a:stretch>
          </a:blipFill>
        </p:spPr>
      </p:sp>
      <p:sp>
        <p:nvSpPr>
          <p:cNvPr name="Freeform 10" id="10"/>
          <p:cNvSpPr/>
          <p:nvPr/>
        </p:nvSpPr>
        <p:spPr>
          <a:xfrm flipH="false" flipV="false" rot="0">
            <a:off x="357545" y="1134400"/>
            <a:ext cx="4300283" cy="1643634"/>
          </a:xfrm>
          <a:custGeom>
            <a:avLst/>
            <a:gdLst/>
            <a:ahLst/>
            <a:cxnLst/>
            <a:rect r="r" b="b" t="t" l="l"/>
            <a:pathLst>
              <a:path h="1643634" w="4300283">
                <a:moveTo>
                  <a:pt x="0" y="0"/>
                </a:moveTo>
                <a:lnTo>
                  <a:pt x="4300283" y="0"/>
                </a:lnTo>
                <a:lnTo>
                  <a:pt x="4300283" y="1643634"/>
                </a:lnTo>
                <a:lnTo>
                  <a:pt x="0" y="1643634"/>
                </a:lnTo>
                <a:lnTo>
                  <a:pt x="0" y="0"/>
                </a:lnTo>
                <a:close/>
              </a:path>
            </a:pathLst>
          </a:custGeom>
          <a:blipFill>
            <a:blip r:embed="rId6"/>
            <a:stretch>
              <a:fillRect l="0" t="-89802" r="0" b="-391603"/>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3.</a:t>
            </a:r>
          </a:p>
        </p:txBody>
      </p:sp>
      <p:sp>
        <p:nvSpPr>
          <p:cNvPr name="Freeform 6" id="6"/>
          <p:cNvSpPr/>
          <p:nvPr/>
        </p:nvSpPr>
        <p:spPr>
          <a:xfrm flipH="false" flipV="false" rot="0">
            <a:off x="529937" y="1238591"/>
            <a:ext cx="4232278" cy="3202915"/>
          </a:xfrm>
          <a:custGeom>
            <a:avLst/>
            <a:gdLst/>
            <a:ahLst/>
            <a:cxnLst/>
            <a:rect r="r" b="b" t="t" l="l"/>
            <a:pathLst>
              <a:path h="3202915" w="4232278">
                <a:moveTo>
                  <a:pt x="0" y="0"/>
                </a:moveTo>
                <a:lnTo>
                  <a:pt x="4232278" y="0"/>
                </a:lnTo>
                <a:lnTo>
                  <a:pt x="4232278" y="3202915"/>
                </a:lnTo>
                <a:lnTo>
                  <a:pt x="0" y="3202915"/>
                </a:lnTo>
                <a:lnTo>
                  <a:pt x="0" y="0"/>
                </a:lnTo>
                <a:close/>
              </a:path>
            </a:pathLst>
          </a:custGeom>
          <a:blipFill>
            <a:blip r:embed="rId2"/>
            <a:stretch>
              <a:fillRect l="0" t="-120959" r="0" b="-72681"/>
            </a:stretch>
          </a:blipFill>
        </p:spPr>
      </p:sp>
      <p:sp>
        <p:nvSpPr>
          <p:cNvPr name="Freeform 7" id="7"/>
          <p:cNvSpPr/>
          <p:nvPr/>
        </p:nvSpPr>
        <p:spPr>
          <a:xfrm flipH="false" flipV="false" rot="0">
            <a:off x="529937" y="4641531"/>
            <a:ext cx="4232278" cy="2386789"/>
          </a:xfrm>
          <a:custGeom>
            <a:avLst/>
            <a:gdLst/>
            <a:ahLst/>
            <a:cxnLst/>
            <a:rect r="r" b="b" t="t" l="l"/>
            <a:pathLst>
              <a:path h="2386789" w="4232278">
                <a:moveTo>
                  <a:pt x="0" y="0"/>
                </a:moveTo>
                <a:lnTo>
                  <a:pt x="4232278" y="0"/>
                </a:lnTo>
                <a:lnTo>
                  <a:pt x="4232278" y="2386789"/>
                </a:lnTo>
                <a:lnTo>
                  <a:pt x="0" y="2386789"/>
                </a:lnTo>
                <a:lnTo>
                  <a:pt x="0" y="0"/>
                </a:lnTo>
                <a:close/>
              </a:path>
            </a:pathLst>
          </a:custGeom>
          <a:blipFill>
            <a:blip r:embed="rId3"/>
            <a:stretch>
              <a:fillRect l="0" t="-165159" r="0" b="-128887"/>
            </a:stretch>
          </a:blipFill>
        </p:spPr>
      </p:sp>
      <p:sp>
        <p:nvSpPr>
          <p:cNvPr name="Freeform 8" id="8"/>
          <p:cNvSpPr/>
          <p:nvPr/>
        </p:nvSpPr>
        <p:spPr>
          <a:xfrm flipH="false" flipV="false" rot="0">
            <a:off x="5045250" y="1238591"/>
            <a:ext cx="3874325" cy="3812270"/>
          </a:xfrm>
          <a:custGeom>
            <a:avLst/>
            <a:gdLst/>
            <a:ahLst/>
            <a:cxnLst/>
            <a:rect r="r" b="b" t="t" l="l"/>
            <a:pathLst>
              <a:path h="3812270" w="3874325">
                <a:moveTo>
                  <a:pt x="0" y="0"/>
                </a:moveTo>
                <a:lnTo>
                  <a:pt x="3874325" y="0"/>
                </a:lnTo>
                <a:lnTo>
                  <a:pt x="3874325" y="3812270"/>
                </a:lnTo>
                <a:lnTo>
                  <a:pt x="0" y="3812270"/>
                </a:lnTo>
                <a:lnTo>
                  <a:pt x="0" y="0"/>
                </a:lnTo>
                <a:close/>
              </a:path>
            </a:pathLst>
          </a:custGeom>
          <a:blipFill>
            <a:blip r:embed="rId4"/>
            <a:stretch>
              <a:fillRect l="0" t="-91643" r="0" b="-34195"/>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848386" y="4650929"/>
            <a:ext cx="4380084" cy="1465720"/>
          </a:xfrm>
          <a:custGeom>
            <a:avLst/>
            <a:gdLst/>
            <a:ahLst/>
            <a:cxnLst/>
            <a:rect r="r" b="b" t="t" l="l"/>
            <a:pathLst>
              <a:path h="1465720" w="4380084">
                <a:moveTo>
                  <a:pt x="0" y="0"/>
                </a:moveTo>
                <a:lnTo>
                  <a:pt x="4380084" y="0"/>
                </a:lnTo>
                <a:lnTo>
                  <a:pt x="4380084" y="1465719"/>
                </a:lnTo>
                <a:lnTo>
                  <a:pt x="0" y="1465719"/>
                </a:lnTo>
                <a:lnTo>
                  <a:pt x="0" y="0"/>
                </a:lnTo>
                <a:close/>
              </a:path>
            </a:pathLst>
          </a:custGeom>
          <a:blipFill>
            <a:blip r:embed="rId2"/>
            <a:stretch>
              <a:fillRect l="0" t="-390284" r="0" b="-173793"/>
            </a:stretch>
          </a:blipFill>
        </p:spPr>
      </p:sp>
      <p:sp>
        <p:nvSpPr>
          <p:cNvPr name="Freeform 6" id="6"/>
          <p:cNvSpPr/>
          <p:nvPr/>
        </p:nvSpPr>
        <p:spPr>
          <a:xfrm flipH="false" flipV="false" rot="0">
            <a:off x="5205239" y="2895292"/>
            <a:ext cx="4046462" cy="1524616"/>
          </a:xfrm>
          <a:custGeom>
            <a:avLst/>
            <a:gdLst/>
            <a:ahLst/>
            <a:cxnLst/>
            <a:rect r="r" b="b" t="t" l="l"/>
            <a:pathLst>
              <a:path h="1524616" w="4046462">
                <a:moveTo>
                  <a:pt x="0" y="0"/>
                </a:moveTo>
                <a:lnTo>
                  <a:pt x="4046462" y="0"/>
                </a:lnTo>
                <a:lnTo>
                  <a:pt x="4046462" y="1524616"/>
                </a:lnTo>
                <a:lnTo>
                  <a:pt x="0" y="1524616"/>
                </a:lnTo>
                <a:lnTo>
                  <a:pt x="0" y="0"/>
                </a:lnTo>
                <a:close/>
              </a:path>
            </a:pathLst>
          </a:custGeom>
          <a:blipFill>
            <a:blip r:embed="rId3"/>
            <a:stretch>
              <a:fillRect l="0" t="-283992" r="0" b="-205804"/>
            </a:stretch>
          </a:blipFill>
        </p:spPr>
      </p:sp>
      <p:sp>
        <p:nvSpPr>
          <p:cNvPr name="Freeform 7" id="7"/>
          <p:cNvSpPr/>
          <p:nvPr/>
        </p:nvSpPr>
        <p:spPr>
          <a:xfrm flipH="false" flipV="false" rot="0">
            <a:off x="5205239" y="1358869"/>
            <a:ext cx="4046462" cy="1324551"/>
          </a:xfrm>
          <a:custGeom>
            <a:avLst/>
            <a:gdLst/>
            <a:ahLst/>
            <a:cxnLst/>
            <a:rect r="r" b="b" t="t" l="l"/>
            <a:pathLst>
              <a:path h="1324551" w="4046462">
                <a:moveTo>
                  <a:pt x="0" y="0"/>
                </a:moveTo>
                <a:lnTo>
                  <a:pt x="4046462" y="0"/>
                </a:lnTo>
                <a:lnTo>
                  <a:pt x="4046462" y="1324551"/>
                </a:lnTo>
                <a:lnTo>
                  <a:pt x="0" y="1324551"/>
                </a:lnTo>
                <a:lnTo>
                  <a:pt x="0" y="0"/>
                </a:lnTo>
                <a:close/>
              </a:path>
            </a:pathLst>
          </a:custGeom>
          <a:blipFill>
            <a:blip r:embed="rId4"/>
            <a:stretch>
              <a:fillRect l="0" t="-267443" r="0" b="-311438"/>
            </a:stretch>
          </a:blipFill>
        </p:spPr>
      </p:sp>
      <p:sp>
        <p:nvSpPr>
          <p:cNvPr name="Freeform 8" id="8"/>
          <p:cNvSpPr/>
          <p:nvPr/>
        </p:nvSpPr>
        <p:spPr>
          <a:xfrm flipH="false" flipV="false" rot="0">
            <a:off x="357545" y="1428828"/>
            <a:ext cx="4396420" cy="1254592"/>
          </a:xfrm>
          <a:custGeom>
            <a:avLst/>
            <a:gdLst/>
            <a:ahLst/>
            <a:cxnLst/>
            <a:rect r="r" b="b" t="t" l="l"/>
            <a:pathLst>
              <a:path h="1254592" w="4396420">
                <a:moveTo>
                  <a:pt x="0" y="0"/>
                </a:moveTo>
                <a:lnTo>
                  <a:pt x="4396419" y="0"/>
                </a:lnTo>
                <a:lnTo>
                  <a:pt x="4396419" y="1254592"/>
                </a:lnTo>
                <a:lnTo>
                  <a:pt x="0" y="1254592"/>
                </a:lnTo>
                <a:lnTo>
                  <a:pt x="0" y="0"/>
                </a:lnTo>
                <a:close/>
              </a:path>
            </a:pathLst>
          </a:custGeom>
          <a:blipFill>
            <a:blip r:embed="rId5"/>
            <a:stretch>
              <a:fillRect l="0" t="-501906" r="0" b="-176818"/>
            </a:stretch>
          </a:blipFill>
        </p:spPr>
      </p:sp>
      <p:sp>
        <p:nvSpPr>
          <p:cNvPr name="Freeform 9" id="9"/>
          <p:cNvSpPr/>
          <p:nvPr/>
        </p:nvSpPr>
        <p:spPr>
          <a:xfrm flipH="false" flipV="false" rot="0">
            <a:off x="416992" y="2913662"/>
            <a:ext cx="4277525" cy="1508667"/>
          </a:xfrm>
          <a:custGeom>
            <a:avLst/>
            <a:gdLst/>
            <a:ahLst/>
            <a:cxnLst/>
            <a:rect r="r" b="b" t="t" l="l"/>
            <a:pathLst>
              <a:path h="1508667" w="4277525">
                <a:moveTo>
                  <a:pt x="0" y="0"/>
                </a:moveTo>
                <a:lnTo>
                  <a:pt x="4277525" y="0"/>
                </a:lnTo>
                <a:lnTo>
                  <a:pt x="4277525" y="1508667"/>
                </a:lnTo>
                <a:lnTo>
                  <a:pt x="0" y="1508667"/>
                </a:lnTo>
                <a:lnTo>
                  <a:pt x="0" y="0"/>
                </a:lnTo>
                <a:close/>
              </a:path>
            </a:pathLst>
          </a:custGeom>
          <a:blipFill>
            <a:blip r:embed="rId6"/>
            <a:stretch>
              <a:fillRect l="0" t="-379046" r="0" b="-151020"/>
            </a:stretch>
          </a:blipFill>
        </p:spPr>
      </p:sp>
      <p:sp>
        <p:nvSpPr>
          <p:cNvPr name="TextBox 10" id="10"/>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4.</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5.</a:t>
            </a:r>
          </a:p>
        </p:txBody>
      </p:sp>
      <p:sp>
        <p:nvSpPr>
          <p:cNvPr name="Freeform 6" id="6"/>
          <p:cNvSpPr/>
          <p:nvPr/>
        </p:nvSpPr>
        <p:spPr>
          <a:xfrm flipH="false" flipV="false" rot="0">
            <a:off x="5216059" y="1492063"/>
            <a:ext cx="3598670" cy="2279441"/>
          </a:xfrm>
          <a:custGeom>
            <a:avLst/>
            <a:gdLst/>
            <a:ahLst/>
            <a:cxnLst/>
            <a:rect r="r" b="b" t="t" l="l"/>
            <a:pathLst>
              <a:path h="2279441" w="3598670">
                <a:moveTo>
                  <a:pt x="0" y="0"/>
                </a:moveTo>
                <a:lnTo>
                  <a:pt x="3598670" y="0"/>
                </a:lnTo>
                <a:lnTo>
                  <a:pt x="3598670" y="2279441"/>
                </a:lnTo>
                <a:lnTo>
                  <a:pt x="0" y="2279441"/>
                </a:lnTo>
                <a:lnTo>
                  <a:pt x="0" y="0"/>
                </a:lnTo>
                <a:close/>
              </a:path>
            </a:pathLst>
          </a:custGeom>
          <a:blipFill>
            <a:blip r:embed="rId2"/>
            <a:stretch>
              <a:fillRect l="0" t="-191174" r="-32054" b="-172118"/>
            </a:stretch>
          </a:blipFill>
        </p:spPr>
      </p:sp>
      <p:sp>
        <p:nvSpPr>
          <p:cNvPr name="Freeform 7" id="7"/>
          <p:cNvSpPr/>
          <p:nvPr/>
        </p:nvSpPr>
        <p:spPr>
          <a:xfrm flipH="false" flipV="false" rot="0">
            <a:off x="357545" y="1492063"/>
            <a:ext cx="4511657" cy="4142185"/>
          </a:xfrm>
          <a:custGeom>
            <a:avLst/>
            <a:gdLst/>
            <a:ahLst/>
            <a:cxnLst/>
            <a:rect r="r" b="b" t="t" l="l"/>
            <a:pathLst>
              <a:path h="4142185" w="4511657">
                <a:moveTo>
                  <a:pt x="0" y="0"/>
                </a:moveTo>
                <a:lnTo>
                  <a:pt x="4511657" y="0"/>
                </a:lnTo>
                <a:lnTo>
                  <a:pt x="4511657" y="4142185"/>
                </a:lnTo>
                <a:lnTo>
                  <a:pt x="0" y="4142185"/>
                </a:lnTo>
                <a:lnTo>
                  <a:pt x="0" y="0"/>
                </a:lnTo>
                <a:close/>
              </a:path>
            </a:pathLst>
          </a:custGeom>
          <a:blipFill>
            <a:blip r:embed="rId3"/>
            <a:stretch>
              <a:fillRect l="0" t="-98629" r="0" b="-117439"/>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01817" y="2990680"/>
            <a:ext cx="4488908" cy="4146805"/>
          </a:xfrm>
          <a:custGeom>
            <a:avLst/>
            <a:gdLst/>
            <a:ahLst/>
            <a:cxnLst/>
            <a:rect r="r" b="b" t="t" l="l"/>
            <a:pathLst>
              <a:path h="4146805" w="4488908">
                <a:moveTo>
                  <a:pt x="0" y="0"/>
                </a:moveTo>
                <a:lnTo>
                  <a:pt x="4488908" y="0"/>
                </a:lnTo>
                <a:lnTo>
                  <a:pt x="4488908" y="4146805"/>
                </a:lnTo>
                <a:lnTo>
                  <a:pt x="0" y="4146805"/>
                </a:lnTo>
                <a:lnTo>
                  <a:pt x="0" y="0"/>
                </a:lnTo>
                <a:close/>
              </a:path>
            </a:pathLst>
          </a:custGeom>
          <a:blipFill>
            <a:blip r:embed="rId2"/>
            <a:stretch>
              <a:fillRect l="0" t="-93730" r="0" b="-46824"/>
            </a:stretch>
          </a:blipFill>
        </p:spPr>
      </p:sp>
      <p:sp>
        <p:nvSpPr>
          <p:cNvPr name="Freeform 6" id="6"/>
          <p:cNvSpPr/>
          <p:nvPr/>
        </p:nvSpPr>
        <p:spPr>
          <a:xfrm flipH="false" flipV="false" rot="0">
            <a:off x="5209905" y="2990680"/>
            <a:ext cx="4152726" cy="1811132"/>
          </a:xfrm>
          <a:custGeom>
            <a:avLst/>
            <a:gdLst/>
            <a:ahLst/>
            <a:cxnLst/>
            <a:rect r="r" b="b" t="t" l="l"/>
            <a:pathLst>
              <a:path h="1811132" w="4152726">
                <a:moveTo>
                  <a:pt x="0" y="0"/>
                </a:moveTo>
                <a:lnTo>
                  <a:pt x="4152726" y="0"/>
                </a:lnTo>
                <a:lnTo>
                  <a:pt x="4152726" y="1811132"/>
                </a:lnTo>
                <a:lnTo>
                  <a:pt x="0" y="1811132"/>
                </a:lnTo>
                <a:lnTo>
                  <a:pt x="0" y="0"/>
                </a:lnTo>
                <a:close/>
              </a:path>
            </a:pathLst>
          </a:custGeom>
          <a:blipFill>
            <a:blip r:embed="rId3"/>
            <a:stretch>
              <a:fillRect l="0" t="-260071" r="0" b="-149459"/>
            </a:stretch>
          </a:blipFill>
        </p:spPr>
      </p:sp>
      <p:sp>
        <p:nvSpPr>
          <p:cNvPr name="Freeform 7" id="7"/>
          <p:cNvSpPr/>
          <p:nvPr/>
        </p:nvSpPr>
        <p:spPr>
          <a:xfrm flipH="false" flipV="false" rot="0">
            <a:off x="5209905" y="1481771"/>
            <a:ext cx="4152726" cy="1068336"/>
          </a:xfrm>
          <a:custGeom>
            <a:avLst/>
            <a:gdLst/>
            <a:ahLst/>
            <a:cxnLst/>
            <a:rect r="r" b="b" t="t" l="l"/>
            <a:pathLst>
              <a:path h="1068336" w="4152726">
                <a:moveTo>
                  <a:pt x="0" y="0"/>
                </a:moveTo>
                <a:lnTo>
                  <a:pt x="4152726" y="0"/>
                </a:lnTo>
                <a:lnTo>
                  <a:pt x="4152726" y="1068337"/>
                </a:lnTo>
                <a:lnTo>
                  <a:pt x="0" y="1068337"/>
                </a:lnTo>
                <a:lnTo>
                  <a:pt x="0" y="0"/>
                </a:lnTo>
                <a:close/>
              </a:path>
            </a:pathLst>
          </a:custGeom>
          <a:blipFill>
            <a:blip r:embed="rId4"/>
            <a:stretch>
              <a:fillRect l="0" t="-338008" r="0" b="-425790"/>
            </a:stretch>
          </a:blipFill>
        </p:spPr>
      </p:sp>
      <p:sp>
        <p:nvSpPr>
          <p:cNvPr name="Freeform 8" id="8"/>
          <p:cNvSpPr/>
          <p:nvPr/>
        </p:nvSpPr>
        <p:spPr>
          <a:xfrm flipH="false" flipV="false" rot="0">
            <a:off x="201817" y="1460791"/>
            <a:ext cx="4488908" cy="1110298"/>
          </a:xfrm>
          <a:custGeom>
            <a:avLst/>
            <a:gdLst/>
            <a:ahLst/>
            <a:cxnLst/>
            <a:rect r="r" b="b" t="t" l="l"/>
            <a:pathLst>
              <a:path h="1110298" w="4488908">
                <a:moveTo>
                  <a:pt x="0" y="0"/>
                </a:moveTo>
                <a:lnTo>
                  <a:pt x="4488908" y="0"/>
                </a:lnTo>
                <a:lnTo>
                  <a:pt x="4488908" y="1110297"/>
                </a:lnTo>
                <a:lnTo>
                  <a:pt x="0" y="1110297"/>
                </a:lnTo>
                <a:lnTo>
                  <a:pt x="0" y="0"/>
                </a:lnTo>
                <a:close/>
              </a:path>
            </a:pathLst>
          </a:custGeom>
          <a:blipFill>
            <a:blip r:embed="rId5"/>
            <a:stretch>
              <a:fillRect l="0" t="-396896" r="0" b="-401542"/>
            </a:stretch>
          </a:blipFill>
        </p:spPr>
      </p:sp>
      <p:grpSp>
        <p:nvGrpSpPr>
          <p:cNvPr name="Group 9" id="9"/>
          <p:cNvGrpSpPr/>
          <p:nvPr/>
        </p:nvGrpSpPr>
        <p:grpSpPr>
          <a:xfrm rot="0">
            <a:off x="1560477" y="3511250"/>
            <a:ext cx="934083" cy="202126"/>
            <a:chOff x="0" y="0"/>
            <a:chExt cx="345957" cy="74862"/>
          </a:xfrm>
        </p:grpSpPr>
        <p:sp>
          <p:nvSpPr>
            <p:cNvPr name="Freeform 10" id="10"/>
            <p:cNvSpPr/>
            <p:nvPr/>
          </p:nvSpPr>
          <p:spPr>
            <a:xfrm flipH="false" flipV="false" rot="0">
              <a:off x="0" y="0"/>
              <a:ext cx="345957" cy="74862"/>
            </a:xfrm>
            <a:custGeom>
              <a:avLst/>
              <a:gdLst/>
              <a:ahLst/>
              <a:cxnLst/>
              <a:rect r="r" b="b" t="t" l="l"/>
              <a:pathLst>
                <a:path h="74862" w="345957">
                  <a:moveTo>
                    <a:pt x="37431" y="0"/>
                  </a:moveTo>
                  <a:lnTo>
                    <a:pt x="308526" y="0"/>
                  </a:lnTo>
                  <a:cubicBezTo>
                    <a:pt x="329198" y="0"/>
                    <a:pt x="345957" y="16758"/>
                    <a:pt x="345957" y="37431"/>
                  </a:cubicBezTo>
                  <a:lnTo>
                    <a:pt x="345957" y="37431"/>
                  </a:lnTo>
                  <a:cubicBezTo>
                    <a:pt x="345957" y="58103"/>
                    <a:pt x="329198" y="74862"/>
                    <a:pt x="308526" y="74862"/>
                  </a:cubicBezTo>
                  <a:lnTo>
                    <a:pt x="37431" y="74862"/>
                  </a:lnTo>
                  <a:cubicBezTo>
                    <a:pt x="16758" y="74862"/>
                    <a:pt x="0" y="58103"/>
                    <a:pt x="0" y="37431"/>
                  </a:cubicBezTo>
                  <a:lnTo>
                    <a:pt x="0" y="37431"/>
                  </a:lnTo>
                  <a:cubicBezTo>
                    <a:pt x="0" y="16758"/>
                    <a:pt x="16758" y="0"/>
                    <a:pt x="37431" y="0"/>
                  </a:cubicBezTo>
                  <a:close/>
                </a:path>
              </a:pathLst>
            </a:custGeom>
            <a:solidFill>
              <a:srgbClr val="FFFFFF"/>
            </a:solidFill>
          </p:spPr>
        </p:sp>
        <p:sp>
          <p:nvSpPr>
            <p:cNvPr name="TextBox 11" id="11"/>
            <p:cNvSpPr txBox="true"/>
            <p:nvPr/>
          </p:nvSpPr>
          <p:spPr>
            <a:xfrm>
              <a:off x="0" y="-28575"/>
              <a:ext cx="345957" cy="103437"/>
            </a:xfrm>
            <a:prstGeom prst="rect">
              <a:avLst/>
            </a:prstGeom>
          </p:spPr>
          <p:txBody>
            <a:bodyPr anchor="ctr" rtlCol="false" tIns="50800" lIns="50800" bIns="50800" rIns="50800"/>
            <a:lstStyle/>
            <a:p>
              <a:pPr algn="ctr">
                <a:lnSpc>
                  <a:spcPts val="1960"/>
                </a:lnSpc>
              </a:pPr>
            </a:p>
          </p:txBody>
        </p:sp>
      </p:grpSp>
      <p:sp>
        <p:nvSpPr>
          <p:cNvPr name="TextBox 12" id="12"/>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6.</a:t>
            </a:r>
          </a:p>
        </p:txBody>
      </p:sp>
      <p:grpSp>
        <p:nvGrpSpPr>
          <p:cNvPr name="Group 13" id="13"/>
          <p:cNvGrpSpPr/>
          <p:nvPr/>
        </p:nvGrpSpPr>
        <p:grpSpPr>
          <a:xfrm rot="0">
            <a:off x="626394" y="5195527"/>
            <a:ext cx="978090" cy="202126"/>
            <a:chOff x="0" y="0"/>
            <a:chExt cx="362256" cy="74862"/>
          </a:xfrm>
        </p:grpSpPr>
        <p:sp>
          <p:nvSpPr>
            <p:cNvPr name="Freeform 14" id="14"/>
            <p:cNvSpPr/>
            <p:nvPr/>
          </p:nvSpPr>
          <p:spPr>
            <a:xfrm flipH="false" flipV="false" rot="0">
              <a:off x="0" y="0"/>
              <a:ext cx="362256" cy="74862"/>
            </a:xfrm>
            <a:custGeom>
              <a:avLst/>
              <a:gdLst/>
              <a:ahLst/>
              <a:cxnLst/>
              <a:rect r="r" b="b" t="t" l="l"/>
              <a:pathLst>
                <a:path h="74862" w="362256">
                  <a:moveTo>
                    <a:pt x="37431" y="0"/>
                  </a:moveTo>
                  <a:lnTo>
                    <a:pt x="324825" y="0"/>
                  </a:lnTo>
                  <a:cubicBezTo>
                    <a:pt x="345497" y="0"/>
                    <a:pt x="362256" y="16758"/>
                    <a:pt x="362256" y="37431"/>
                  </a:cubicBezTo>
                  <a:lnTo>
                    <a:pt x="362256" y="37431"/>
                  </a:lnTo>
                  <a:cubicBezTo>
                    <a:pt x="362256" y="58103"/>
                    <a:pt x="345497" y="74862"/>
                    <a:pt x="324825" y="74862"/>
                  </a:cubicBezTo>
                  <a:lnTo>
                    <a:pt x="37431" y="74862"/>
                  </a:lnTo>
                  <a:cubicBezTo>
                    <a:pt x="16758" y="74862"/>
                    <a:pt x="0" y="58103"/>
                    <a:pt x="0" y="37431"/>
                  </a:cubicBezTo>
                  <a:lnTo>
                    <a:pt x="0" y="37431"/>
                  </a:lnTo>
                  <a:cubicBezTo>
                    <a:pt x="0" y="16758"/>
                    <a:pt x="16758" y="0"/>
                    <a:pt x="37431" y="0"/>
                  </a:cubicBezTo>
                  <a:close/>
                </a:path>
              </a:pathLst>
            </a:custGeom>
            <a:solidFill>
              <a:srgbClr val="FFFFFF"/>
            </a:solidFill>
          </p:spPr>
        </p:sp>
        <p:sp>
          <p:nvSpPr>
            <p:cNvPr name="TextBox 15" id="15"/>
            <p:cNvSpPr txBox="true"/>
            <p:nvPr/>
          </p:nvSpPr>
          <p:spPr>
            <a:xfrm>
              <a:off x="0" y="-28575"/>
              <a:ext cx="362256" cy="103437"/>
            </a:xfrm>
            <a:prstGeom prst="rect">
              <a:avLst/>
            </a:prstGeom>
          </p:spPr>
          <p:txBody>
            <a:bodyPr anchor="ctr" rtlCol="false" tIns="50800" lIns="50800" bIns="50800" rIns="50800"/>
            <a:lstStyle/>
            <a:p>
              <a:pPr algn="ctr">
                <a:lnSpc>
                  <a:spcPts val="1960"/>
                </a:lnSpc>
              </a:pPr>
            </a:p>
          </p:txBody>
        </p:sp>
      </p:grpSp>
      <p:grpSp>
        <p:nvGrpSpPr>
          <p:cNvPr name="Group 16" id="16"/>
          <p:cNvGrpSpPr/>
          <p:nvPr/>
        </p:nvGrpSpPr>
        <p:grpSpPr>
          <a:xfrm rot="0">
            <a:off x="6195101" y="3840013"/>
            <a:ext cx="834649" cy="189172"/>
            <a:chOff x="0" y="0"/>
            <a:chExt cx="309129" cy="70064"/>
          </a:xfrm>
        </p:grpSpPr>
        <p:sp>
          <p:nvSpPr>
            <p:cNvPr name="Freeform 17" id="17"/>
            <p:cNvSpPr/>
            <p:nvPr/>
          </p:nvSpPr>
          <p:spPr>
            <a:xfrm flipH="false" flipV="false" rot="0">
              <a:off x="0" y="0"/>
              <a:ext cx="309129" cy="70064"/>
            </a:xfrm>
            <a:custGeom>
              <a:avLst/>
              <a:gdLst/>
              <a:ahLst/>
              <a:cxnLst/>
              <a:rect r="r" b="b" t="t" l="l"/>
              <a:pathLst>
                <a:path h="70064" w="309129">
                  <a:moveTo>
                    <a:pt x="35032" y="0"/>
                  </a:moveTo>
                  <a:lnTo>
                    <a:pt x="274098" y="0"/>
                  </a:lnTo>
                  <a:cubicBezTo>
                    <a:pt x="283389" y="0"/>
                    <a:pt x="292299" y="3691"/>
                    <a:pt x="298869" y="10261"/>
                  </a:cubicBezTo>
                  <a:cubicBezTo>
                    <a:pt x="305439" y="16830"/>
                    <a:pt x="309129" y="25741"/>
                    <a:pt x="309129" y="35032"/>
                  </a:cubicBezTo>
                  <a:lnTo>
                    <a:pt x="309129" y="35032"/>
                  </a:lnTo>
                  <a:cubicBezTo>
                    <a:pt x="309129" y="54379"/>
                    <a:pt x="293445" y="70064"/>
                    <a:pt x="274098" y="70064"/>
                  </a:cubicBezTo>
                  <a:lnTo>
                    <a:pt x="35032" y="70064"/>
                  </a:lnTo>
                  <a:cubicBezTo>
                    <a:pt x="15684" y="70064"/>
                    <a:pt x="0" y="54379"/>
                    <a:pt x="0" y="35032"/>
                  </a:cubicBezTo>
                  <a:lnTo>
                    <a:pt x="0" y="35032"/>
                  </a:lnTo>
                  <a:cubicBezTo>
                    <a:pt x="0" y="15684"/>
                    <a:pt x="15684" y="0"/>
                    <a:pt x="35032" y="0"/>
                  </a:cubicBezTo>
                  <a:close/>
                </a:path>
              </a:pathLst>
            </a:custGeom>
            <a:solidFill>
              <a:srgbClr val="FFFFFF"/>
            </a:solidFill>
          </p:spPr>
        </p:sp>
        <p:sp>
          <p:nvSpPr>
            <p:cNvPr name="TextBox 18" id="18"/>
            <p:cNvSpPr txBox="true"/>
            <p:nvPr/>
          </p:nvSpPr>
          <p:spPr>
            <a:xfrm>
              <a:off x="0" y="-28575"/>
              <a:ext cx="309129" cy="98639"/>
            </a:xfrm>
            <a:prstGeom prst="rect">
              <a:avLst/>
            </a:prstGeom>
          </p:spPr>
          <p:txBody>
            <a:bodyPr anchor="ctr" rtlCol="false" tIns="50800" lIns="50800" bIns="50800" rIns="50800"/>
            <a:lstStyle/>
            <a:p>
              <a:pPr algn="ctr">
                <a:lnSpc>
                  <a:spcPts val="1960"/>
                </a:lnSpc>
              </a:pPr>
            </a:p>
          </p:txBody>
        </p:sp>
      </p:grpSp>
    </p:spTree>
  </p:cSld>
  <p:clrMapOvr>
    <a:masterClrMapping/>
  </p:clrMapOvr>
</p:sld>
</file>

<file path=ppt/slides/slide5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732133" y="3172595"/>
            <a:ext cx="2289334" cy="372745"/>
          </a:xfrm>
          <a:prstGeom prst="rect">
            <a:avLst/>
          </a:prstGeom>
        </p:spPr>
        <p:txBody>
          <a:bodyPr anchor="t" rtlCol="false" tIns="0" lIns="0" bIns="0" rIns="0">
            <a:spAutoFit/>
          </a:bodyPr>
          <a:lstStyle/>
          <a:p>
            <a:pPr algn="ctr">
              <a:lnSpc>
                <a:spcPts val="3079"/>
              </a:lnSpc>
            </a:pPr>
            <a:r>
              <a:rPr lang="en-US" sz="2199" b="true">
                <a:solidFill>
                  <a:srgbClr val="100361"/>
                </a:solidFill>
                <a:latin typeface="Inter Bold"/>
                <a:ea typeface="Inter Bold"/>
                <a:cs typeface="Inter Bold"/>
                <a:sym typeface="Inter Bold"/>
              </a:rPr>
              <a:t>exchange sheets</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a:t>
            </a:r>
          </a:p>
        </p:txBody>
      </p:sp>
      <p:sp>
        <p:nvSpPr>
          <p:cNvPr name="Freeform 6" id="6"/>
          <p:cNvSpPr/>
          <p:nvPr/>
        </p:nvSpPr>
        <p:spPr>
          <a:xfrm flipH="false" flipV="false" rot="0">
            <a:off x="219834" y="1247270"/>
            <a:ext cx="4449928" cy="1991166"/>
          </a:xfrm>
          <a:custGeom>
            <a:avLst/>
            <a:gdLst/>
            <a:ahLst/>
            <a:cxnLst/>
            <a:rect r="r" b="b" t="t" l="l"/>
            <a:pathLst>
              <a:path h="1991166" w="4449928">
                <a:moveTo>
                  <a:pt x="0" y="0"/>
                </a:moveTo>
                <a:lnTo>
                  <a:pt x="4449928" y="0"/>
                </a:lnTo>
                <a:lnTo>
                  <a:pt x="4449928" y="1991166"/>
                </a:lnTo>
                <a:lnTo>
                  <a:pt x="0" y="1991166"/>
                </a:lnTo>
                <a:lnTo>
                  <a:pt x="0" y="0"/>
                </a:lnTo>
                <a:close/>
              </a:path>
            </a:pathLst>
          </a:custGeom>
          <a:blipFill>
            <a:blip r:embed="rId2"/>
            <a:stretch>
              <a:fillRect l="0" t="-166033" r="0" b="-230597"/>
            </a:stretch>
          </a:blipFill>
        </p:spPr>
      </p:sp>
      <p:sp>
        <p:nvSpPr>
          <p:cNvPr name="Freeform 7" id="7"/>
          <p:cNvSpPr/>
          <p:nvPr/>
        </p:nvSpPr>
        <p:spPr>
          <a:xfrm flipH="false" flipV="false" rot="0">
            <a:off x="5103340" y="1247270"/>
            <a:ext cx="4449928" cy="2329151"/>
          </a:xfrm>
          <a:custGeom>
            <a:avLst/>
            <a:gdLst/>
            <a:ahLst/>
            <a:cxnLst/>
            <a:rect r="r" b="b" t="t" l="l"/>
            <a:pathLst>
              <a:path h="2329151" w="4449928">
                <a:moveTo>
                  <a:pt x="0" y="0"/>
                </a:moveTo>
                <a:lnTo>
                  <a:pt x="4449927" y="0"/>
                </a:lnTo>
                <a:lnTo>
                  <a:pt x="4449927" y="2329151"/>
                </a:lnTo>
                <a:lnTo>
                  <a:pt x="0" y="2329151"/>
                </a:lnTo>
                <a:lnTo>
                  <a:pt x="0" y="0"/>
                </a:lnTo>
                <a:close/>
              </a:path>
            </a:pathLst>
          </a:custGeom>
          <a:blipFill>
            <a:blip r:embed="rId3"/>
            <a:stretch>
              <a:fillRect l="0" t="-74666" r="0" b="-249897"/>
            </a:stretch>
          </a:blipFill>
        </p:spPr>
      </p:sp>
      <p:sp>
        <p:nvSpPr>
          <p:cNvPr name="Freeform 8" id="8"/>
          <p:cNvSpPr/>
          <p:nvPr/>
        </p:nvSpPr>
        <p:spPr>
          <a:xfrm flipH="false" flipV="false" rot="0">
            <a:off x="219834" y="3627691"/>
            <a:ext cx="4449928" cy="1887958"/>
          </a:xfrm>
          <a:custGeom>
            <a:avLst/>
            <a:gdLst/>
            <a:ahLst/>
            <a:cxnLst/>
            <a:rect r="r" b="b" t="t" l="l"/>
            <a:pathLst>
              <a:path h="1887958" w="4449928">
                <a:moveTo>
                  <a:pt x="0" y="0"/>
                </a:moveTo>
                <a:lnTo>
                  <a:pt x="4449928" y="0"/>
                </a:lnTo>
                <a:lnTo>
                  <a:pt x="4449928" y="1887958"/>
                </a:lnTo>
                <a:lnTo>
                  <a:pt x="0" y="1887958"/>
                </a:lnTo>
                <a:lnTo>
                  <a:pt x="0" y="0"/>
                </a:lnTo>
                <a:close/>
              </a:path>
            </a:pathLst>
          </a:custGeom>
          <a:blipFill>
            <a:blip r:embed="rId4"/>
            <a:stretch>
              <a:fillRect l="0" t="-317015" r="0" b="-106763"/>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482638" y="315177"/>
            <a:ext cx="2788325"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Wonderwall </a:t>
            </a:r>
            <a:r>
              <a:rPr lang="en-US" sz="2199">
                <a:solidFill>
                  <a:srgbClr val="FFFFFF"/>
                </a:solidFill>
                <a:latin typeface="Inter"/>
                <a:ea typeface="Inter"/>
                <a:cs typeface="Inter"/>
                <a:sym typeface="Inter"/>
              </a:rPr>
              <a:t>by Oasis</a:t>
            </a:r>
          </a:p>
        </p:txBody>
      </p:sp>
      <p:pic>
        <p:nvPicPr>
          <p:cNvPr name="Picture 6" id="6"/>
          <p:cNvPicPr>
            <a:picLocks noChangeAspect="true"/>
          </p:cNvPicPr>
          <p:nvPr>
            <a:videoFile r:link="rId3"/>
          </p:nvPr>
        </p:nvPicPr>
        <p:blipFill>
          <a:blip r:embed="rId2"/>
          <a:stretch>
            <a:fillRect/>
          </a:stretch>
        </p:blipFill>
        <p:spPr>
          <a:xfrm rot="0">
            <a:off x="731520" y="1047960"/>
            <a:ext cx="8290560" cy="6217920"/>
          </a:xfrm>
          <a:prstGeom prst="rect">
            <a:avLst/>
          </a:prstGeom>
        </p:spPr>
      </p:pic>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2.</a:t>
            </a:r>
          </a:p>
        </p:txBody>
      </p:sp>
      <p:sp>
        <p:nvSpPr>
          <p:cNvPr name="Freeform 6" id="6"/>
          <p:cNvSpPr/>
          <p:nvPr/>
        </p:nvSpPr>
        <p:spPr>
          <a:xfrm flipH="false" flipV="false" rot="0">
            <a:off x="357545" y="4917471"/>
            <a:ext cx="4381895" cy="2107199"/>
          </a:xfrm>
          <a:custGeom>
            <a:avLst/>
            <a:gdLst/>
            <a:ahLst/>
            <a:cxnLst/>
            <a:rect r="r" b="b" t="t" l="l"/>
            <a:pathLst>
              <a:path h="2107199" w="4381895">
                <a:moveTo>
                  <a:pt x="0" y="0"/>
                </a:moveTo>
                <a:lnTo>
                  <a:pt x="4381894" y="0"/>
                </a:lnTo>
                <a:lnTo>
                  <a:pt x="4381894" y="2107198"/>
                </a:lnTo>
                <a:lnTo>
                  <a:pt x="0" y="2107198"/>
                </a:lnTo>
                <a:lnTo>
                  <a:pt x="0" y="0"/>
                </a:lnTo>
                <a:close/>
              </a:path>
            </a:pathLst>
          </a:custGeom>
          <a:blipFill>
            <a:blip r:embed="rId2"/>
            <a:stretch>
              <a:fillRect l="0" t="-223565" r="0" b="-138543"/>
            </a:stretch>
          </a:blipFill>
        </p:spPr>
      </p:sp>
      <p:sp>
        <p:nvSpPr>
          <p:cNvPr name="Freeform 7" id="7"/>
          <p:cNvSpPr/>
          <p:nvPr/>
        </p:nvSpPr>
        <p:spPr>
          <a:xfrm flipH="false" flipV="false" rot="0">
            <a:off x="5059119" y="3331793"/>
            <a:ext cx="4381895" cy="1506533"/>
          </a:xfrm>
          <a:custGeom>
            <a:avLst/>
            <a:gdLst/>
            <a:ahLst/>
            <a:cxnLst/>
            <a:rect r="r" b="b" t="t" l="l"/>
            <a:pathLst>
              <a:path h="1506533" w="4381895">
                <a:moveTo>
                  <a:pt x="0" y="0"/>
                </a:moveTo>
                <a:lnTo>
                  <a:pt x="4381894" y="0"/>
                </a:lnTo>
                <a:lnTo>
                  <a:pt x="4381894" y="1506533"/>
                </a:lnTo>
                <a:lnTo>
                  <a:pt x="0" y="1506533"/>
                </a:lnTo>
                <a:lnTo>
                  <a:pt x="0" y="0"/>
                </a:lnTo>
                <a:close/>
              </a:path>
            </a:pathLst>
          </a:custGeom>
          <a:blipFill>
            <a:blip r:embed="rId3"/>
            <a:stretch>
              <a:fillRect l="0" t="-371386" r="0" b="-174968"/>
            </a:stretch>
          </a:blipFill>
        </p:spPr>
      </p:sp>
      <p:sp>
        <p:nvSpPr>
          <p:cNvPr name="Freeform 8" id="8"/>
          <p:cNvSpPr/>
          <p:nvPr/>
        </p:nvSpPr>
        <p:spPr>
          <a:xfrm flipH="false" flipV="false" rot="0">
            <a:off x="357545" y="2997109"/>
            <a:ext cx="4381895" cy="1701287"/>
          </a:xfrm>
          <a:custGeom>
            <a:avLst/>
            <a:gdLst/>
            <a:ahLst/>
            <a:cxnLst/>
            <a:rect r="r" b="b" t="t" l="l"/>
            <a:pathLst>
              <a:path h="1701287" w="4381895">
                <a:moveTo>
                  <a:pt x="0" y="0"/>
                </a:moveTo>
                <a:lnTo>
                  <a:pt x="4381894" y="0"/>
                </a:lnTo>
                <a:lnTo>
                  <a:pt x="4381894" y="1701287"/>
                </a:lnTo>
                <a:lnTo>
                  <a:pt x="0" y="1701287"/>
                </a:lnTo>
                <a:lnTo>
                  <a:pt x="0" y="0"/>
                </a:lnTo>
                <a:close/>
              </a:path>
            </a:pathLst>
          </a:custGeom>
          <a:blipFill>
            <a:blip r:embed="rId4"/>
            <a:stretch>
              <a:fillRect l="0" t="-231636" r="0" b="-240726"/>
            </a:stretch>
          </a:blipFill>
        </p:spPr>
      </p:sp>
      <p:sp>
        <p:nvSpPr>
          <p:cNvPr name="Freeform 9" id="9"/>
          <p:cNvSpPr/>
          <p:nvPr/>
        </p:nvSpPr>
        <p:spPr>
          <a:xfrm flipH="false" flipV="false" rot="0">
            <a:off x="5059119" y="1155892"/>
            <a:ext cx="4381895" cy="1872487"/>
          </a:xfrm>
          <a:custGeom>
            <a:avLst/>
            <a:gdLst/>
            <a:ahLst/>
            <a:cxnLst/>
            <a:rect r="r" b="b" t="t" l="l"/>
            <a:pathLst>
              <a:path h="1872487" w="4381895">
                <a:moveTo>
                  <a:pt x="0" y="0"/>
                </a:moveTo>
                <a:lnTo>
                  <a:pt x="4381894" y="0"/>
                </a:lnTo>
                <a:lnTo>
                  <a:pt x="4381894" y="1872487"/>
                </a:lnTo>
                <a:lnTo>
                  <a:pt x="0" y="1872487"/>
                </a:lnTo>
                <a:lnTo>
                  <a:pt x="0" y="0"/>
                </a:lnTo>
                <a:close/>
              </a:path>
            </a:pathLst>
          </a:custGeom>
          <a:blipFill>
            <a:blip r:embed="rId5"/>
            <a:stretch>
              <a:fillRect l="0" t="-214587" r="0" b="-205444"/>
            </a:stretch>
          </a:blipFill>
        </p:spPr>
      </p:sp>
      <p:sp>
        <p:nvSpPr>
          <p:cNvPr name="Freeform 10" id="10"/>
          <p:cNvSpPr/>
          <p:nvPr/>
        </p:nvSpPr>
        <p:spPr>
          <a:xfrm flipH="false" flipV="false" rot="0">
            <a:off x="357545" y="1134400"/>
            <a:ext cx="4300283" cy="1643634"/>
          </a:xfrm>
          <a:custGeom>
            <a:avLst/>
            <a:gdLst/>
            <a:ahLst/>
            <a:cxnLst/>
            <a:rect r="r" b="b" t="t" l="l"/>
            <a:pathLst>
              <a:path h="1643634" w="4300283">
                <a:moveTo>
                  <a:pt x="0" y="0"/>
                </a:moveTo>
                <a:lnTo>
                  <a:pt x="4300283" y="0"/>
                </a:lnTo>
                <a:lnTo>
                  <a:pt x="4300283" y="1643634"/>
                </a:lnTo>
                <a:lnTo>
                  <a:pt x="0" y="1643634"/>
                </a:lnTo>
                <a:lnTo>
                  <a:pt x="0" y="0"/>
                </a:lnTo>
                <a:close/>
              </a:path>
            </a:pathLst>
          </a:custGeom>
          <a:blipFill>
            <a:blip r:embed="rId6"/>
            <a:stretch>
              <a:fillRect l="0" t="-89802" r="0" b="-391603"/>
            </a:stretch>
          </a:blipFill>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2052935" y="315177"/>
            <a:ext cx="5647730"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Boulevard of Broken Dreams </a:t>
            </a:r>
            <a:r>
              <a:rPr lang="en-US" sz="2199">
                <a:solidFill>
                  <a:srgbClr val="FFFFFF"/>
                </a:solidFill>
                <a:latin typeface="Inter"/>
                <a:ea typeface="Inter"/>
                <a:cs typeface="Inter"/>
                <a:sym typeface="Inter"/>
              </a:rPr>
              <a:t>by Green Day</a:t>
            </a:r>
          </a:p>
        </p:txBody>
      </p:sp>
      <p:pic>
        <p:nvPicPr>
          <p:cNvPr name="Picture 6" id="6"/>
          <p:cNvPicPr>
            <a:picLocks noChangeAspect="true"/>
          </p:cNvPicPr>
          <p:nvPr>
            <a:videoFile r:link="rId3"/>
          </p:nvPr>
        </p:nvPicPr>
        <p:blipFill>
          <a:blip r:embed="rId2"/>
          <a:stretch>
            <a:fillRect/>
          </a:stretch>
        </p:blipFill>
        <p:spPr>
          <a:xfrm rot="0">
            <a:off x="0" y="1415936"/>
            <a:ext cx="9769619" cy="5491121"/>
          </a:xfrm>
          <a:prstGeom prst="rect">
            <a:avLst/>
          </a:prstGeom>
        </p:spPr>
      </p:pic>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3.</a:t>
            </a:r>
          </a:p>
        </p:txBody>
      </p:sp>
      <p:sp>
        <p:nvSpPr>
          <p:cNvPr name="Freeform 6" id="6"/>
          <p:cNvSpPr/>
          <p:nvPr/>
        </p:nvSpPr>
        <p:spPr>
          <a:xfrm flipH="false" flipV="false" rot="0">
            <a:off x="529937" y="1238591"/>
            <a:ext cx="4232278" cy="3202915"/>
          </a:xfrm>
          <a:custGeom>
            <a:avLst/>
            <a:gdLst/>
            <a:ahLst/>
            <a:cxnLst/>
            <a:rect r="r" b="b" t="t" l="l"/>
            <a:pathLst>
              <a:path h="3202915" w="4232278">
                <a:moveTo>
                  <a:pt x="0" y="0"/>
                </a:moveTo>
                <a:lnTo>
                  <a:pt x="4232278" y="0"/>
                </a:lnTo>
                <a:lnTo>
                  <a:pt x="4232278" y="3202915"/>
                </a:lnTo>
                <a:lnTo>
                  <a:pt x="0" y="3202915"/>
                </a:lnTo>
                <a:lnTo>
                  <a:pt x="0" y="0"/>
                </a:lnTo>
                <a:close/>
              </a:path>
            </a:pathLst>
          </a:custGeom>
          <a:blipFill>
            <a:blip r:embed="rId2"/>
            <a:stretch>
              <a:fillRect l="0" t="-120959" r="0" b="-72681"/>
            </a:stretch>
          </a:blipFill>
        </p:spPr>
      </p:sp>
      <p:sp>
        <p:nvSpPr>
          <p:cNvPr name="Freeform 7" id="7"/>
          <p:cNvSpPr/>
          <p:nvPr/>
        </p:nvSpPr>
        <p:spPr>
          <a:xfrm flipH="false" flipV="false" rot="0">
            <a:off x="529937" y="4641531"/>
            <a:ext cx="4232278" cy="2386789"/>
          </a:xfrm>
          <a:custGeom>
            <a:avLst/>
            <a:gdLst/>
            <a:ahLst/>
            <a:cxnLst/>
            <a:rect r="r" b="b" t="t" l="l"/>
            <a:pathLst>
              <a:path h="2386789" w="4232278">
                <a:moveTo>
                  <a:pt x="0" y="0"/>
                </a:moveTo>
                <a:lnTo>
                  <a:pt x="4232278" y="0"/>
                </a:lnTo>
                <a:lnTo>
                  <a:pt x="4232278" y="2386789"/>
                </a:lnTo>
                <a:lnTo>
                  <a:pt x="0" y="2386789"/>
                </a:lnTo>
                <a:lnTo>
                  <a:pt x="0" y="0"/>
                </a:lnTo>
                <a:close/>
              </a:path>
            </a:pathLst>
          </a:custGeom>
          <a:blipFill>
            <a:blip r:embed="rId3"/>
            <a:stretch>
              <a:fillRect l="0" t="-165159" r="0" b="-128887"/>
            </a:stretch>
          </a:blipFill>
        </p:spPr>
      </p:sp>
      <p:sp>
        <p:nvSpPr>
          <p:cNvPr name="Freeform 8" id="8"/>
          <p:cNvSpPr/>
          <p:nvPr/>
        </p:nvSpPr>
        <p:spPr>
          <a:xfrm flipH="false" flipV="false" rot="0">
            <a:off x="5045250" y="1238591"/>
            <a:ext cx="3874325" cy="3812270"/>
          </a:xfrm>
          <a:custGeom>
            <a:avLst/>
            <a:gdLst/>
            <a:ahLst/>
            <a:cxnLst/>
            <a:rect r="r" b="b" t="t" l="l"/>
            <a:pathLst>
              <a:path h="3812270" w="3874325">
                <a:moveTo>
                  <a:pt x="0" y="0"/>
                </a:moveTo>
                <a:lnTo>
                  <a:pt x="3874325" y="0"/>
                </a:lnTo>
                <a:lnTo>
                  <a:pt x="3874325" y="3812270"/>
                </a:lnTo>
                <a:lnTo>
                  <a:pt x="0" y="3812270"/>
                </a:lnTo>
                <a:lnTo>
                  <a:pt x="0" y="0"/>
                </a:lnTo>
                <a:close/>
              </a:path>
            </a:pathLst>
          </a:custGeom>
          <a:blipFill>
            <a:blip r:embed="rId4"/>
            <a:stretch>
              <a:fillRect l="0" t="-91643" r="0" b="-34195"/>
            </a:stretch>
          </a:blipFill>
        </p:spPr>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2442746" y="315177"/>
            <a:ext cx="4868108"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Sunflower </a:t>
            </a:r>
            <a:r>
              <a:rPr lang="en-US" sz="2199">
                <a:solidFill>
                  <a:srgbClr val="FFFFFF"/>
                </a:solidFill>
                <a:latin typeface="Inter"/>
                <a:ea typeface="Inter"/>
                <a:cs typeface="Inter"/>
                <a:sym typeface="Inter"/>
              </a:rPr>
              <a:t>by Post Malone, Swae Lee</a:t>
            </a:r>
          </a:p>
        </p:txBody>
      </p:sp>
      <p:pic>
        <p:nvPicPr>
          <p:cNvPr name="Picture 6" id="6"/>
          <p:cNvPicPr>
            <a:picLocks noChangeAspect="true"/>
          </p:cNvPicPr>
          <p:nvPr>
            <a:videoFile r:link="rId3"/>
          </p:nvPr>
        </p:nvPicPr>
        <p:blipFill>
          <a:blip r:embed="rId2"/>
          <a:stretch>
            <a:fillRect/>
          </a:stretch>
        </p:blipFill>
        <p:spPr>
          <a:xfrm rot="0">
            <a:off x="0" y="1425493"/>
            <a:ext cx="9753600" cy="5482117"/>
          </a:xfrm>
          <a:prstGeom prst="rect">
            <a:avLst/>
          </a:prstGeom>
        </p:spPr>
      </p:pic>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848386" y="4650929"/>
            <a:ext cx="4380084" cy="1465720"/>
          </a:xfrm>
          <a:custGeom>
            <a:avLst/>
            <a:gdLst/>
            <a:ahLst/>
            <a:cxnLst/>
            <a:rect r="r" b="b" t="t" l="l"/>
            <a:pathLst>
              <a:path h="1465720" w="4380084">
                <a:moveTo>
                  <a:pt x="0" y="0"/>
                </a:moveTo>
                <a:lnTo>
                  <a:pt x="4380084" y="0"/>
                </a:lnTo>
                <a:lnTo>
                  <a:pt x="4380084" y="1465719"/>
                </a:lnTo>
                <a:lnTo>
                  <a:pt x="0" y="1465719"/>
                </a:lnTo>
                <a:lnTo>
                  <a:pt x="0" y="0"/>
                </a:lnTo>
                <a:close/>
              </a:path>
            </a:pathLst>
          </a:custGeom>
          <a:blipFill>
            <a:blip r:embed="rId2"/>
            <a:stretch>
              <a:fillRect l="0" t="-390284" r="0" b="-173793"/>
            </a:stretch>
          </a:blipFill>
        </p:spPr>
      </p:sp>
      <p:sp>
        <p:nvSpPr>
          <p:cNvPr name="Freeform 6" id="6"/>
          <p:cNvSpPr/>
          <p:nvPr/>
        </p:nvSpPr>
        <p:spPr>
          <a:xfrm flipH="false" flipV="false" rot="0">
            <a:off x="5205239" y="2895292"/>
            <a:ext cx="4046462" cy="1524616"/>
          </a:xfrm>
          <a:custGeom>
            <a:avLst/>
            <a:gdLst/>
            <a:ahLst/>
            <a:cxnLst/>
            <a:rect r="r" b="b" t="t" l="l"/>
            <a:pathLst>
              <a:path h="1524616" w="4046462">
                <a:moveTo>
                  <a:pt x="0" y="0"/>
                </a:moveTo>
                <a:lnTo>
                  <a:pt x="4046462" y="0"/>
                </a:lnTo>
                <a:lnTo>
                  <a:pt x="4046462" y="1524616"/>
                </a:lnTo>
                <a:lnTo>
                  <a:pt x="0" y="1524616"/>
                </a:lnTo>
                <a:lnTo>
                  <a:pt x="0" y="0"/>
                </a:lnTo>
                <a:close/>
              </a:path>
            </a:pathLst>
          </a:custGeom>
          <a:blipFill>
            <a:blip r:embed="rId3"/>
            <a:stretch>
              <a:fillRect l="0" t="-283992" r="0" b="-205804"/>
            </a:stretch>
          </a:blipFill>
        </p:spPr>
      </p:sp>
      <p:sp>
        <p:nvSpPr>
          <p:cNvPr name="Freeform 7" id="7"/>
          <p:cNvSpPr/>
          <p:nvPr/>
        </p:nvSpPr>
        <p:spPr>
          <a:xfrm flipH="false" flipV="false" rot="0">
            <a:off x="5205239" y="1358869"/>
            <a:ext cx="4046462" cy="1324551"/>
          </a:xfrm>
          <a:custGeom>
            <a:avLst/>
            <a:gdLst/>
            <a:ahLst/>
            <a:cxnLst/>
            <a:rect r="r" b="b" t="t" l="l"/>
            <a:pathLst>
              <a:path h="1324551" w="4046462">
                <a:moveTo>
                  <a:pt x="0" y="0"/>
                </a:moveTo>
                <a:lnTo>
                  <a:pt x="4046462" y="0"/>
                </a:lnTo>
                <a:lnTo>
                  <a:pt x="4046462" y="1324551"/>
                </a:lnTo>
                <a:lnTo>
                  <a:pt x="0" y="1324551"/>
                </a:lnTo>
                <a:lnTo>
                  <a:pt x="0" y="0"/>
                </a:lnTo>
                <a:close/>
              </a:path>
            </a:pathLst>
          </a:custGeom>
          <a:blipFill>
            <a:blip r:embed="rId4"/>
            <a:stretch>
              <a:fillRect l="0" t="-267443" r="0" b="-311438"/>
            </a:stretch>
          </a:blipFill>
        </p:spPr>
      </p:sp>
      <p:sp>
        <p:nvSpPr>
          <p:cNvPr name="Freeform 8" id="8"/>
          <p:cNvSpPr/>
          <p:nvPr/>
        </p:nvSpPr>
        <p:spPr>
          <a:xfrm flipH="false" flipV="false" rot="0">
            <a:off x="357545" y="1428828"/>
            <a:ext cx="4396420" cy="1254592"/>
          </a:xfrm>
          <a:custGeom>
            <a:avLst/>
            <a:gdLst/>
            <a:ahLst/>
            <a:cxnLst/>
            <a:rect r="r" b="b" t="t" l="l"/>
            <a:pathLst>
              <a:path h="1254592" w="4396420">
                <a:moveTo>
                  <a:pt x="0" y="0"/>
                </a:moveTo>
                <a:lnTo>
                  <a:pt x="4396419" y="0"/>
                </a:lnTo>
                <a:lnTo>
                  <a:pt x="4396419" y="1254592"/>
                </a:lnTo>
                <a:lnTo>
                  <a:pt x="0" y="1254592"/>
                </a:lnTo>
                <a:lnTo>
                  <a:pt x="0" y="0"/>
                </a:lnTo>
                <a:close/>
              </a:path>
            </a:pathLst>
          </a:custGeom>
          <a:blipFill>
            <a:blip r:embed="rId5"/>
            <a:stretch>
              <a:fillRect l="0" t="-501906" r="0" b="-176818"/>
            </a:stretch>
          </a:blipFill>
        </p:spPr>
      </p:sp>
      <p:sp>
        <p:nvSpPr>
          <p:cNvPr name="Freeform 9" id="9"/>
          <p:cNvSpPr/>
          <p:nvPr/>
        </p:nvSpPr>
        <p:spPr>
          <a:xfrm flipH="false" flipV="false" rot="0">
            <a:off x="416992" y="2913662"/>
            <a:ext cx="4277525" cy="1508667"/>
          </a:xfrm>
          <a:custGeom>
            <a:avLst/>
            <a:gdLst/>
            <a:ahLst/>
            <a:cxnLst/>
            <a:rect r="r" b="b" t="t" l="l"/>
            <a:pathLst>
              <a:path h="1508667" w="4277525">
                <a:moveTo>
                  <a:pt x="0" y="0"/>
                </a:moveTo>
                <a:lnTo>
                  <a:pt x="4277525" y="0"/>
                </a:lnTo>
                <a:lnTo>
                  <a:pt x="4277525" y="1508667"/>
                </a:lnTo>
                <a:lnTo>
                  <a:pt x="0" y="1508667"/>
                </a:lnTo>
                <a:lnTo>
                  <a:pt x="0" y="0"/>
                </a:lnTo>
                <a:close/>
              </a:path>
            </a:pathLst>
          </a:custGeom>
          <a:blipFill>
            <a:blip r:embed="rId6"/>
            <a:stretch>
              <a:fillRect l="0" t="-379046" r="0" b="-151020"/>
            </a:stretch>
          </a:blipFill>
        </p:spPr>
      </p:sp>
      <p:sp>
        <p:nvSpPr>
          <p:cNvPr name="TextBox 10" id="10"/>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4.</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2775049" y="315177"/>
            <a:ext cx="4203502"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Gaddi Red Challenger </a:t>
            </a:r>
            <a:r>
              <a:rPr lang="en-US" sz="2199">
                <a:solidFill>
                  <a:srgbClr val="FFFFFF"/>
                </a:solidFill>
                <a:latin typeface="Inter"/>
                <a:ea typeface="Inter"/>
                <a:cs typeface="Inter"/>
                <a:sym typeface="Inter"/>
              </a:rPr>
              <a:t>by Babbu</a:t>
            </a:r>
          </a:p>
        </p:txBody>
      </p:sp>
      <p:pic>
        <p:nvPicPr>
          <p:cNvPr name="Picture 6" id="6"/>
          <p:cNvPicPr>
            <a:picLocks noChangeAspect="true"/>
          </p:cNvPicPr>
          <p:nvPr>
            <a:videoFile r:link="rId3"/>
          </p:nvPr>
        </p:nvPicPr>
        <p:blipFill>
          <a:blip r:embed="rId2"/>
          <a:stretch>
            <a:fillRect/>
          </a:stretch>
        </p:blipFill>
        <p:spPr>
          <a:xfrm rot="0">
            <a:off x="694133" y="1041199"/>
            <a:ext cx="8365335" cy="6274001"/>
          </a:xfrm>
          <a:prstGeom prst="rect">
            <a:avLst/>
          </a:prstGeom>
        </p:spPr>
      </p:pic>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5.</a:t>
            </a:r>
          </a:p>
        </p:txBody>
      </p:sp>
      <p:sp>
        <p:nvSpPr>
          <p:cNvPr name="Freeform 6" id="6"/>
          <p:cNvSpPr/>
          <p:nvPr/>
        </p:nvSpPr>
        <p:spPr>
          <a:xfrm flipH="false" flipV="false" rot="0">
            <a:off x="5216059" y="1492063"/>
            <a:ext cx="3598670" cy="2279441"/>
          </a:xfrm>
          <a:custGeom>
            <a:avLst/>
            <a:gdLst/>
            <a:ahLst/>
            <a:cxnLst/>
            <a:rect r="r" b="b" t="t" l="l"/>
            <a:pathLst>
              <a:path h="2279441" w="3598670">
                <a:moveTo>
                  <a:pt x="0" y="0"/>
                </a:moveTo>
                <a:lnTo>
                  <a:pt x="3598670" y="0"/>
                </a:lnTo>
                <a:lnTo>
                  <a:pt x="3598670" y="2279441"/>
                </a:lnTo>
                <a:lnTo>
                  <a:pt x="0" y="2279441"/>
                </a:lnTo>
                <a:lnTo>
                  <a:pt x="0" y="0"/>
                </a:lnTo>
                <a:close/>
              </a:path>
            </a:pathLst>
          </a:custGeom>
          <a:blipFill>
            <a:blip r:embed="rId2"/>
            <a:stretch>
              <a:fillRect l="0" t="-191174" r="-32054" b="-172118"/>
            </a:stretch>
          </a:blipFill>
        </p:spPr>
      </p:sp>
      <p:sp>
        <p:nvSpPr>
          <p:cNvPr name="Freeform 7" id="7"/>
          <p:cNvSpPr/>
          <p:nvPr/>
        </p:nvSpPr>
        <p:spPr>
          <a:xfrm flipH="false" flipV="false" rot="0">
            <a:off x="357545" y="1492063"/>
            <a:ext cx="4511657" cy="4142185"/>
          </a:xfrm>
          <a:custGeom>
            <a:avLst/>
            <a:gdLst/>
            <a:ahLst/>
            <a:cxnLst/>
            <a:rect r="r" b="b" t="t" l="l"/>
            <a:pathLst>
              <a:path h="4142185" w="4511657">
                <a:moveTo>
                  <a:pt x="0" y="0"/>
                </a:moveTo>
                <a:lnTo>
                  <a:pt x="4511657" y="0"/>
                </a:lnTo>
                <a:lnTo>
                  <a:pt x="4511657" y="4142185"/>
                </a:lnTo>
                <a:lnTo>
                  <a:pt x="0" y="4142185"/>
                </a:lnTo>
                <a:lnTo>
                  <a:pt x="0" y="0"/>
                </a:lnTo>
                <a:close/>
              </a:path>
            </a:pathLst>
          </a:custGeom>
          <a:blipFill>
            <a:blip r:embed="rId3"/>
            <a:stretch>
              <a:fillRect l="0" t="-98629" r="0" b="-117439"/>
            </a:stretch>
          </a:blipFill>
        </p:spPr>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491805" y="315177"/>
            <a:ext cx="2769989"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Why This Kolaveri Di</a:t>
            </a:r>
          </a:p>
        </p:txBody>
      </p:sp>
      <p:pic>
        <p:nvPicPr>
          <p:cNvPr name="Picture 6" id="6"/>
          <p:cNvPicPr>
            <a:picLocks noChangeAspect="true"/>
          </p:cNvPicPr>
          <p:nvPr>
            <a:videoFile r:link="rId3"/>
          </p:nvPr>
        </p:nvPicPr>
        <p:blipFill>
          <a:blip r:embed="rId2"/>
          <a:stretch>
            <a:fillRect/>
          </a:stretch>
        </p:blipFill>
        <p:spPr>
          <a:xfrm rot="0">
            <a:off x="38859" y="1392032"/>
            <a:ext cx="9675882" cy="5438435"/>
          </a:xfrm>
          <a:prstGeom prst="rect">
            <a:avLst/>
          </a:prstGeom>
        </p:spPr>
      </p:pic>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01817" y="2990680"/>
            <a:ext cx="4488908" cy="4146805"/>
          </a:xfrm>
          <a:custGeom>
            <a:avLst/>
            <a:gdLst/>
            <a:ahLst/>
            <a:cxnLst/>
            <a:rect r="r" b="b" t="t" l="l"/>
            <a:pathLst>
              <a:path h="4146805" w="4488908">
                <a:moveTo>
                  <a:pt x="0" y="0"/>
                </a:moveTo>
                <a:lnTo>
                  <a:pt x="4488908" y="0"/>
                </a:lnTo>
                <a:lnTo>
                  <a:pt x="4488908" y="4146805"/>
                </a:lnTo>
                <a:lnTo>
                  <a:pt x="0" y="4146805"/>
                </a:lnTo>
                <a:lnTo>
                  <a:pt x="0" y="0"/>
                </a:lnTo>
                <a:close/>
              </a:path>
            </a:pathLst>
          </a:custGeom>
          <a:blipFill>
            <a:blip r:embed="rId2"/>
            <a:stretch>
              <a:fillRect l="0" t="-93730" r="0" b="-46824"/>
            </a:stretch>
          </a:blipFill>
        </p:spPr>
      </p:sp>
      <p:sp>
        <p:nvSpPr>
          <p:cNvPr name="Freeform 6" id="6"/>
          <p:cNvSpPr/>
          <p:nvPr/>
        </p:nvSpPr>
        <p:spPr>
          <a:xfrm flipH="false" flipV="false" rot="0">
            <a:off x="5209905" y="2990680"/>
            <a:ext cx="4152726" cy="1811132"/>
          </a:xfrm>
          <a:custGeom>
            <a:avLst/>
            <a:gdLst/>
            <a:ahLst/>
            <a:cxnLst/>
            <a:rect r="r" b="b" t="t" l="l"/>
            <a:pathLst>
              <a:path h="1811132" w="4152726">
                <a:moveTo>
                  <a:pt x="0" y="0"/>
                </a:moveTo>
                <a:lnTo>
                  <a:pt x="4152726" y="0"/>
                </a:lnTo>
                <a:lnTo>
                  <a:pt x="4152726" y="1811132"/>
                </a:lnTo>
                <a:lnTo>
                  <a:pt x="0" y="1811132"/>
                </a:lnTo>
                <a:lnTo>
                  <a:pt x="0" y="0"/>
                </a:lnTo>
                <a:close/>
              </a:path>
            </a:pathLst>
          </a:custGeom>
          <a:blipFill>
            <a:blip r:embed="rId3"/>
            <a:stretch>
              <a:fillRect l="0" t="-260071" r="0" b="-149459"/>
            </a:stretch>
          </a:blipFill>
        </p:spPr>
      </p:sp>
      <p:sp>
        <p:nvSpPr>
          <p:cNvPr name="Freeform 7" id="7"/>
          <p:cNvSpPr/>
          <p:nvPr/>
        </p:nvSpPr>
        <p:spPr>
          <a:xfrm flipH="false" flipV="false" rot="0">
            <a:off x="5209905" y="1481771"/>
            <a:ext cx="4152726" cy="1068336"/>
          </a:xfrm>
          <a:custGeom>
            <a:avLst/>
            <a:gdLst/>
            <a:ahLst/>
            <a:cxnLst/>
            <a:rect r="r" b="b" t="t" l="l"/>
            <a:pathLst>
              <a:path h="1068336" w="4152726">
                <a:moveTo>
                  <a:pt x="0" y="0"/>
                </a:moveTo>
                <a:lnTo>
                  <a:pt x="4152726" y="0"/>
                </a:lnTo>
                <a:lnTo>
                  <a:pt x="4152726" y="1068337"/>
                </a:lnTo>
                <a:lnTo>
                  <a:pt x="0" y="1068337"/>
                </a:lnTo>
                <a:lnTo>
                  <a:pt x="0" y="0"/>
                </a:lnTo>
                <a:close/>
              </a:path>
            </a:pathLst>
          </a:custGeom>
          <a:blipFill>
            <a:blip r:embed="rId4"/>
            <a:stretch>
              <a:fillRect l="0" t="-338008" r="0" b="-425790"/>
            </a:stretch>
          </a:blipFill>
        </p:spPr>
      </p:sp>
      <p:sp>
        <p:nvSpPr>
          <p:cNvPr name="Freeform 8" id="8"/>
          <p:cNvSpPr/>
          <p:nvPr/>
        </p:nvSpPr>
        <p:spPr>
          <a:xfrm flipH="false" flipV="false" rot="0">
            <a:off x="201817" y="1460791"/>
            <a:ext cx="4488908" cy="1110298"/>
          </a:xfrm>
          <a:custGeom>
            <a:avLst/>
            <a:gdLst/>
            <a:ahLst/>
            <a:cxnLst/>
            <a:rect r="r" b="b" t="t" l="l"/>
            <a:pathLst>
              <a:path h="1110298" w="4488908">
                <a:moveTo>
                  <a:pt x="0" y="0"/>
                </a:moveTo>
                <a:lnTo>
                  <a:pt x="4488908" y="0"/>
                </a:lnTo>
                <a:lnTo>
                  <a:pt x="4488908" y="1110297"/>
                </a:lnTo>
                <a:lnTo>
                  <a:pt x="0" y="1110297"/>
                </a:lnTo>
                <a:lnTo>
                  <a:pt x="0" y="0"/>
                </a:lnTo>
                <a:close/>
              </a:path>
            </a:pathLst>
          </a:custGeom>
          <a:blipFill>
            <a:blip r:embed="rId5"/>
            <a:stretch>
              <a:fillRect l="0" t="-396896" r="0" b="-401542"/>
            </a:stretch>
          </a:blipFill>
        </p:spPr>
      </p:sp>
      <p:grpSp>
        <p:nvGrpSpPr>
          <p:cNvPr name="Group 9" id="9"/>
          <p:cNvGrpSpPr/>
          <p:nvPr/>
        </p:nvGrpSpPr>
        <p:grpSpPr>
          <a:xfrm rot="0">
            <a:off x="1560477" y="3511250"/>
            <a:ext cx="934083" cy="202126"/>
            <a:chOff x="0" y="0"/>
            <a:chExt cx="345957" cy="74862"/>
          </a:xfrm>
        </p:grpSpPr>
        <p:sp>
          <p:nvSpPr>
            <p:cNvPr name="Freeform 10" id="10"/>
            <p:cNvSpPr/>
            <p:nvPr/>
          </p:nvSpPr>
          <p:spPr>
            <a:xfrm flipH="false" flipV="false" rot="0">
              <a:off x="0" y="0"/>
              <a:ext cx="345957" cy="74862"/>
            </a:xfrm>
            <a:custGeom>
              <a:avLst/>
              <a:gdLst/>
              <a:ahLst/>
              <a:cxnLst/>
              <a:rect r="r" b="b" t="t" l="l"/>
              <a:pathLst>
                <a:path h="74862" w="345957">
                  <a:moveTo>
                    <a:pt x="37431" y="0"/>
                  </a:moveTo>
                  <a:lnTo>
                    <a:pt x="308526" y="0"/>
                  </a:lnTo>
                  <a:cubicBezTo>
                    <a:pt x="329198" y="0"/>
                    <a:pt x="345957" y="16758"/>
                    <a:pt x="345957" y="37431"/>
                  </a:cubicBezTo>
                  <a:lnTo>
                    <a:pt x="345957" y="37431"/>
                  </a:lnTo>
                  <a:cubicBezTo>
                    <a:pt x="345957" y="58103"/>
                    <a:pt x="329198" y="74862"/>
                    <a:pt x="308526" y="74862"/>
                  </a:cubicBezTo>
                  <a:lnTo>
                    <a:pt x="37431" y="74862"/>
                  </a:lnTo>
                  <a:cubicBezTo>
                    <a:pt x="16758" y="74862"/>
                    <a:pt x="0" y="58103"/>
                    <a:pt x="0" y="37431"/>
                  </a:cubicBezTo>
                  <a:lnTo>
                    <a:pt x="0" y="37431"/>
                  </a:lnTo>
                  <a:cubicBezTo>
                    <a:pt x="0" y="16758"/>
                    <a:pt x="16758" y="0"/>
                    <a:pt x="37431" y="0"/>
                  </a:cubicBezTo>
                  <a:close/>
                </a:path>
              </a:pathLst>
            </a:custGeom>
            <a:solidFill>
              <a:srgbClr val="FFFFFF"/>
            </a:solidFill>
          </p:spPr>
        </p:sp>
        <p:sp>
          <p:nvSpPr>
            <p:cNvPr name="TextBox 11" id="11"/>
            <p:cNvSpPr txBox="true"/>
            <p:nvPr/>
          </p:nvSpPr>
          <p:spPr>
            <a:xfrm>
              <a:off x="0" y="-28575"/>
              <a:ext cx="345957" cy="103437"/>
            </a:xfrm>
            <a:prstGeom prst="rect">
              <a:avLst/>
            </a:prstGeom>
          </p:spPr>
          <p:txBody>
            <a:bodyPr anchor="ctr" rtlCol="false" tIns="50800" lIns="50800" bIns="50800" rIns="50800"/>
            <a:lstStyle/>
            <a:p>
              <a:pPr algn="ctr">
                <a:lnSpc>
                  <a:spcPts val="1960"/>
                </a:lnSpc>
              </a:pPr>
            </a:p>
          </p:txBody>
        </p:sp>
      </p:grpSp>
      <p:sp>
        <p:nvSpPr>
          <p:cNvPr name="TextBox 12" id="12"/>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6.</a:t>
            </a:r>
          </a:p>
        </p:txBody>
      </p:sp>
      <p:grpSp>
        <p:nvGrpSpPr>
          <p:cNvPr name="Group 13" id="13"/>
          <p:cNvGrpSpPr/>
          <p:nvPr/>
        </p:nvGrpSpPr>
        <p:grpSpPr>
          <a:xfrm rot="0">
            <a:off x="626394" y="5195527"/>
            <a:ext cx="978090" cy="202126"/>
            <a:chOff x="0" y="0"/>
            <a:chExt cx="362256" cy="74862"/>
          </a:xfrm>
        </p:grpSpPr>
        <p:sp>
          <p:nvSpPr>
            <p:cNvPr name="Freeform 14" id="14"/>
            <p:cNvSpPr/>
            <p:nvPr/>
          </p:nvSpPr>
          <p:spPr>
            <a:xfrm flipH="false" flipV="false" rot="0">
              <a:off x="0" y="0"/>
              <a:ext cx="362256" cy="74862"/>
            </a:xfrm>
            <a:custGeom>
              <a:avLst/>
              <a:gdLst/>
              <a:ahLst/>
              <a:cxnLst/>
              <a:rect r="r" b="b" t="t" l="l"/>
              <a:pathLst>
                <a:path h="74862" w="362256">
                  <a:moveTo>
                    <a:pt x="37431" y="0"/>
                  </a:moveTo>
                  <a:lnTo>
                    <a:pt x="324825" y="0"/>
                  </a:lnTo>
                  <a:cubicBezTo>
                    <a:pt x="345497" y="0"/>
                    <a:pt x="362256" y="16758"/>
                    <a:pt x="362256" y="37431"/>
                  </a:cubicBezTo>
                  <a:lnTo>
                    <a:pt x="362256" y="37431"/>
                  </a:lnTo>
                  <a:cubicBezTo>
                    <a:pt x="362256" y="58103"/>
                    <a:pt x="345497" y="74862"/>
                    <a:pt x="324825" y="74862"/>
                  </a:cubicBezTo>
                  <a:lnTo>
                    <a:pt x="37431" y="74862"/>
                  </a:lnTo>
                  <a:cubicBezTo>
                    <a:pt x="16758" y="74862"/>
                    <a:pt x="0" y="58103"/>
                    <a:pt x="0" y="37431"/>
                  </a:cubicBezTo>
                  <a:lnTo>
                    <a:pt x="0" y="37431"/>
                  </a:lnTo>
                  <a:cubicBezTo>
                    <a:pt x="0" y="16758"/>
                    <a:pt x="16758" y="0"/>
                    <a:pt x="37431" y="0"/>
                  </a:cubicBezTo>
                  <a:close/>
                </a:path>
              </a:pathLst>
            </a:custGeom>
            <a:solidFill>
              <a:srgbClr val="FFFFFF"/>
            </a:solidFill>
          </p:spPr>
        </p:sp>
        <p:sp>
          <p:nvSpPr>
            <p:cNvPr name="TextBox 15" id="15"/>
            <p:cNvSpPr txBox="true"/>
            <p:nvPr/>
          </p:nvSpPr>
          <p:spPr>
            <a:xfrm>
              <a:off x="0" y="-28575"/>
              <a:ext cx="362256" cy="103437"/>
            </a:xfrm>
            <a:prstGeom prst="rect">
              <a:avLst/>
            </a:prstGeom>
          </p:spPr>
          <p:txBody>
            <a:bodyPr anchor="ctr" rtlCol="false" tIns="50800" lIns="50800" bIns="50800" rIns="50800"/>
            <a:lstStyle/>
            <a:p>
              <a:pPr algn="ctr">
                <a:lnSpc>
                  <a:spcPts val="1960"/>
                </a:lnSpc>
              </a:pPr>
            </a:p>
          </p:txBody>
        </p:sp>
      </p:grpSp>
      <p:grpSp>
        <p:nvGrpSpPr>
          <p:cNvPr name="Group 16" id="16"/>
          <p:cNvGrpSpPr/>
          <p:nvPr/>
        </p:nvGrpSpPr>
        <p:grpSpPr>
          <a:xfrm rot="0">
            <a:off x="6195101" y="3840013"/>
            <a:ext cx="834649" cy="189172"/>
            <a:chOff x="0" y="0"/>
            <a:chExt cx="309129" cy="70064"/>
          </a:xfrm>
        </p:grpSpPr>
        <p:sp>
          <p:nvSpPr>
            <p:cNvPr name="Freeform 17" id="17"/>
            <p:cNvSpPr/>
            <p:nvPr/>
          </p:nvSpPr>
          <p:spPr>
            <a:xfrm flipH="false" flipV="false" rot="0">
              <a:off x="0" y="0"/>
              <a:ext cx="309129" cy="70064"/>
            </a:xfrm>
            <a:custGeom>
              <a:avLst/>
              <a:gdLst/>
              <a:ahLst/>
              <a:cxnLst/>
              <a:rect r="r" b="b" t="t" l="l"/>
              <a:pathLst>
                <a:path h="70064" w="309129">
                  <a:moveTo>
                    <a:pt x="35032" y="0"/>
                  </a:moveTo>
                  <a:lnTo>
                    <a:pt x="274098" y="0"/>
                  </a:lnTo>
                  <a:cubicBezTo>
                    <a:pt x="283389" y="0"/>
                    <a:pt x="292299" y="3691"/>
                    <a:pt x="298869" y="10261"/>
                  </a:cubicBezTo>
                  <a:cubicBezTo>
                    <a:pt x="305439" y="16830"/>
                    <a:pt x="309129" y="25741"/>
                    <a:pt x="309129" y="35032"/>
                  </a:cubicBezTo>
                  <a:lnTo>
                    <a:pt x="309129" y="35032"/>
                  </a:lnTo>
                  <a:cubicBezTo>
                    <a:pt x="309129" y="54379"/>
                    <a:pt x="293445" y="70064"/>
                    <a:pt x="274098" y="70064"/>
                  </a:cubicBezTo>
                  <a:lnTo>
                    <a:pt x="35032" y="70064"/>
                  </a:lnTo>
                  <a:cubicBezTo>
                    <a:pt x="15684" y="70064"/>
                    <a:pt x="0" y="54379"/>
                    <a:pt x="0" y="35032"/>
                  </a:cubicBezTo>
                  <a:lnTo>
                    <a:pt x="0" y="35032"/>
                  </a:lnTo>
                  <a:cubicBezTo>
                    <a:pt x="0" y="15684"/>
                    <a:pt x="15684" y="0"/>
                    <a:pt x="35032" y="0"/>
                  </a:cubicBezTo>
                  <a:close/>
                </a:path>
              </a:pathLst>
            </a:custGeom>
            <a:solidFill>
              <a:srgbClr val="FFFFFF"/>
            </a:solidFill>
          </p:spPr>
        </p:sp>
        <p:sp>
          <p:nvSpPr>
            <p:cNvPr name="TextBox 18" id="18"/>
            <p:cNvSpPr txBox="true"/>
            <p:nvPr/>
          </p:nvSpPr>
          <p:spPr>
            <a:xfrm>
              <a:off x="0" y="-28575"/>
              <a:ext cx="309129" cy="98639"/>
            </a:xfrm>
            <a:prstGeom prst="rect">
              <a:avLst/>
            </a:prstGeom>
          </p:spPr>
          <p:txBody>
            <a:bodyPr anchor="ctr" rtlCol="false" tIns="50800" lIns="50800" bIns="50800" rIns="50800"/>
            <a:lstStyle/>
            <a:p>
              <a:pPr algn="ctr">
                <a:lnSpc>
                  <a:spcPts val="1960"/>
                </a:lnSpc>
              </a:pPr>
            </a:p>
          </p:txBody>
        </p:sp>
      </p:gr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bg>
      <p:bgPr>
        <a:solidFill>
          <a:srgbClr val="050404"/>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2608004" y="315177"/>
            <a:ext cx="4537591"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Brown Rang </a:t>
            </a:r>
            <a:r>
              <a:rPr lang="en-US" sz="2199">
                <a:solidFill>
                  <a:srgbClr val="FFFFFF"/>
                </a:solidFill>
                <a:latin typeface="Inter"/>
                <a:ea typeface="Inter"/>
                <a:cs typeface="Inter"/>
                <a:sym typeface="Inter"/>
              </a:rPr>
              <a:t>by Yo Yo Honey Singh</a:t>
            </a:r>
          </a:p>
        </p:txBody>
      </p:sp>
      <p:pic>
        <p:nvPicPr>
          <p:cNvPr name="Picture 6" id="6"/>
          <p:cNvPicPr>
            <a:picLocks noChangeAspect="true"/>
          </p:cNvPicPr>
          <p:nvPr>
            <a:videoFile r:link="rId3"/>
          </p:nvPr>
        </p:nvPicPr>
        <p:blipFill>
          <a:blip r:embed="rId2"/>
          <a:stretch>
            <a:fillRect/>
          </a:stretch>
        </p:blipFill>
        <p:spPr>
          <a:xfrm rot="0">
            <a:off x="0" y="1421151"/>
            <a:ext cx="9753600" cy="5482117"/>
          </a:xfrm>
          <a:prstGeom prst="rect">
            <a:avLst/>
          </a:prstGeom>
        </p:spPr>
      </p:pic>
    </p:spTree>
  </p:cSld>
  <p:clrMapOvr>
    <a:masterClrMapping/>
  </p:clrMapOvr>
</p:sld>
</file>

<file path=ppt/slides/slide6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9298" y="197067"/>
            <a:ext cx="7665838"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Anti Clockwise Round</a:t>
            </a:r>
          </a:p>
        </p:txBody>
      </p:sp>
      <p:sp>
        <p:nvSpPr>
          <p:cNvPr name="TextBox 6" id="6"/>
          <p:cNvSpPr txBox="true"/>
          <p:nvPr/>
        </p:nvSpPr>
        <p:spPr>
          <a:xfrm rot="0">
            <a:off x="359298" y="1495770"/>
            <a:ext cx="9035004" cy="41026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12 questions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+10/0 for bounce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+10/-5 for pounce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Provide the complete answer for full points, on pounce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Split sc</a:t>
            </a:r>
            <a:r>
              <a:rPr lang="en-US" sz="1977">
                <a:solidFill>
                  <a:srgbClr val="000000"/>
                </a:solidFill>
                <a:latin typeface="Inter"/>
                <a:ea typeface="Inter"/>
                <a:cs typeface="Inter"/>
                <a:sym typeface="Inter"/>
              </a:rPr>
              <a:t>oring applicable, on bounce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QM discretion is final</a:t>
            </a:r>
          </a:p>
          <a:p>
            <a:pPr algn="l">
              <a:lnSpc>
                <a:spcPts val="2767"/>
              </a:lnSpc>
            </a:pPr>
          </a:p>
        </p:txBody>
      </p:sp>
    </p:spTree>
  </p:cSld>
  <p:clrMapOvr>
    <a:masterClrMapping/>
  </p:clrMapOvr>
</p:sld>
</file>

<file path=ppt/slides/slide6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a:t>
            </a:r>
          </a:p>
        </p:txBody>
      </p:sp>
      <p:sp>
        <p:nvSpPr>
          <p:cNvPr name="TextBox 6" id="6"/>
          <p:cNvSpPr txBox="true"/>
          <p:nvPr/>
        </p:nvSpPr>
        <p:spPr>
          <a:xfrm rot="0">
            <a:off x="252948" y="1401767"/>
            <a:ext cx="9035004" cy="20452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A famous tourist spot in India is named for the convergen</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of four</a:t>
            </a:r>
            <a:r>
              <a:rPr lang="en-US" sz="1977">
                <a:solidFill>
                  <a:srgbClr val="000000"/>
                </a:solidFill>
                <a:latin typeface="Inter"/>
                <a:ea typeface="Inter"/>
                <a:cs typeface="Inter"/>
                <a:sym typeface="Inter"/>
              </a:rPr>
              <a:t> creeks. This spot has</a:t>
            </a:r>
            <a:r>
              <a:rPr lang="en-US" sz="1977">
                <a:solidFill>
                  <a:srgbClr val="000000"/>
                </a:solidFill>
                <a:latin typeface="Inter"/>
                <a:ea typeface="Inter"/>
                <a:cs typeface="Inter"/>
                <a:sym typeface="Inter"/>
              </a:rPr>
              <a:t> bec</a:t>
            </a:r>
            <a:r>
              <a:rPr lang="en-US" sz="1977">
                <a:solidFill>
                  <a:srgbClr val="000000"/>
                </a:solidFill>
                <a:latin typeface="Inter"/>
                <a:ea typeface="Inter"/>
                <a:cs typeface="Inter"/>
                <a:sym typeface="Inter"/>
              </a:rPr>
              <a:t>ome</a:t>
            </a:r>
            <a:r>
              <a:rPr lang="en-US" sz="1977">
                <a:solidFill>
                  <a:srgbClr val="000000"/>
                </a:solidFill>
                <a:latin typeface="Inter"/>
                <a:ea typeface="Inter"/>
                <a:cs typeface="Inter"/>
                <a:sym typeface="Inter"/>
              </a:rPr>
              <a:t> ic</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nic</a:t>
            </a:r>
            <a:r>
              <a:rPr lang="en-US" sz="1977">
                <a:solidFill>
                  <a:srgbClr val="000000"/>
                </a:solidFill>
                <a:latin typeface="Inter"/>
                <a:ea typeface="Inter"/>
                <a:cs typeface="Inter"/>
                <a:sym typeface="Inter"/>
              </a:rPr>
              <a:t> f</a:t>
            </a:r>
            <a:r>
              <a:rPr lang="en-US" sz="1977">
                <a:solidFill>
                  <a:srgbClr val="000000"/>
                </a:solidFill>
                <a:latin typeface="Inter"/>
                <a:ea typeface="Inter"/>
                <a:cs typeface="Inter"/>
                <a:sym typeface="Inter"/>
              </a:rPr>
              <a:t>or</a:t>
            </a:r>
            <a:r>
              <a:rPr lang="en-US" sz="1977">
                <a:solidFill>
                  <a:srgbClr val="000000"/>
                </a:solidFill>
                <a:latin typeface="Inter"/>
                <a:ea typeface="Inter"/>
                <a:cs typeface="Inter"/>
                <a:sym typeface="Inter"/>
              </a:rPr>
              <a:t> a kind </a:t>
            </a:r>
            <a:r>
              <a:rPr lang="en-US" sz="1977">
                <a:solidFill>
                  <a:srgbClr val="000000"/>
                </a:solidFill>
                <a:latin typeface="Inter"/>
                <a:ea typeface="Inter"/>
                <a:cs typeface="Inter"/>
                <a:sym typeface="Inter"/>
              </a:rPr>
              <a:t>of</a:t>
            </a:r>
            <a:r>
              <a:rPr lang="en-US" sz="1977">
                <a:solidFill>
                  <a:srgbClr val="000000"/>
                </a:solidFill>
                <a:latin typeface="Inter"/>
                <a:ea typeface="Inter"/>
                <a:cs typeface="Inter"/>
                <a:sym typeface="Inter"/>
              </a:rPr>
              <a:t> s</a:t>
            </a:r>
            <a:r>
              <a:rPr lang="en-US" sz="1977">
                <a:solidFill>
                  <a:srgbClr val="000000"/>
                </a:solidFill>
                <a:latin typeface="Inter"/>
                <a:ea typeface="Inter"/>
                <a:cs typeface="Inter"/>
                <a:sym typeface="Inter"/>
              </a:rPr>
              <a:t>treet</a:t>
            </a:r>
            <a:r>
              <a:rPr lang="en-US" sz="1977">
                <a:solidFill>
                  <a:srgbClr val="000000"/>
                </a:solidFill>
                <a:latin typeface="Inter"/>
                <a:ea typeface="Inter"/>
                <a:cs typeface="Inter"/>
                <a:sym typeface="Inter"/>
              </a:rPr>
              <a:t> foo</a:t>
            </a:r>
            <a:r>
              <a:rPr lang="en-US" sz="1977">
                <a:solidFill>
                  <a:srgbClr val="000000"/>
                </a:solidFill>
                <a:latin typeface="Inter"/>
                <a:ea typeface="Inter"/>
                <a:cs typeface="Inter"/>
                <a:sym typeface="Inter"/>
              </a:rPr>
              <a:t>d.</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is this place,</a:t>
            </a:r>
            <a:r>
              <a:rPr lang="en-US" sz="1977">
                <a:solidFill>
                  <a:srgbClr val="000000"/>
                </a:solidFill>
                <a:latin typeface="Inter"/>
                <a:ea typeface="Inter"/>
                <a:cs typeface="Inter"/>
                <a:sym typeface="Inter"/>
              </a:rPr>
              <a:t> which is s</a:t>
            </a:r>
            <a:r>
              <a:rPr lang="en-US" sz="1977">
                <a:solidFill>
                  <a:srgbClr val="000000"/>
                </a:solidFill>
                <a:latin typeface="Inter"/>
                <a:ea typeface="Inter"/>
                <a:cs typeface="Inter"/>
                <a:sym typeface="Inter"/>
              </a:rPr>
              <a:t>lowly becoming a generici</a:t>
            </a:r>
            <a:r>
              <a:rPr lang="en-US" sz="1977">
                <a:solidFill>
                  <a:srgbClr val="000000"/>
                </a:solidFill>
                <a:latin typeface="Inter"/>
                <a:ea typeface="Inter"/>
                <a:cs typeface="Inter"/>
                <a:sym typeface="Inter"/>
              </a:rPr>
              <a:t>z</a:t>
            </a:r>
            <a:r>
              <a:rPr lang="en-US" sz="1977">
                <a:solidFill>
                  <a:srgbClr val="000000"/>
                </a:solidFill>
                <a:latin typeface="Inter"/>
                <a:ea typeface="Inter"/>
                <a:cs typeface="Inter"/>
                <a:sym typeface="Inter"/>
              </a:rPr>
              <a:t>ed word for any market thronged with food stalls in other cities in Central and Western India</a:t>
            </a:r>
            <a:r>
              <a:rPr lang="en-US" sz="1977">
                <a:solidFill>
                  <a:srgbClr val="000000"/>
                </a:solidFill>
                <a:latin typeface="Inter"/>
                <a:ea typeface="Inter"/>
                <a:cs typeface="Inter"/>
                <a:sym typeface="Inter"/>
              </a:rPr>
              <a:t>?</a:t>
            </a:r>
          </a:p>
        </p:txBody>
      </p:sp>
    </p:spTree>
  </p:cSld>
  <p:clrMapOvr>
    <a:masterClrMapping/>
  </p:clrMapOvr>
</p:sld>
</file>

<file path=ppt/slides/slide6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7624" t="0" r="-7624" b="0"/>
            </a:stretch>
          </a:blipFill>
        </p:spPr>
      </p:sp>
      <p:sp>
        <p:nvSpPr>
          <p:cNvPr name="TextBox 6" id="6"/>
          <p:cNvSpPr txBox="true"/>
          <p:nvPr/>
        </p:nvSpPr>
        <p:spPr>
          <a:xfrm rot="0">
            <a:off x="4133374" y="315177"/>
            <a:ext cx="1486853"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Chowpatty</a:t>
            </a:r>
          </a:p>
        </p:txBody>
      </p:sp>
    </p:spTree>
  </p:cSld>
  <p:clrMapOvr>
    <a:masterClrMapping/>
  </p:clrMapOvr>
</p:sld>
</file>

<file path=ppt/slides/slide7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2.</a:t>
            </a:r>
          </a:p>
        </p:txBody>
      </p:sp>
      <p:sp>
        <p:nvSpPr>
          <p:cNvPr name="TextBox 6" id="6"/>
          <p:cNvSpPr txBox="true"/>
          <p:nvPr/>
        </p:nvSpPr>
        <p:spPr>
          <a:xfrm rot="0">
            <a:off x="252948" y="1401767"/>
            <a:ext cx="9035004" cy="41026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When you go to [X].com, you are greeted by a prominent image (top pic). This website is currently managed by a company run by AI influen</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ers.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If</a:t>
            </a:r>
            <a:r>
              <a:rPr lang="en-US" sz="1977">
                <a:solidFill>
                  <a:srgbClr val="000000"/>
                </a:solidFill>
                <a:latin typeface="Inter"/>
                <a:ea typeface="Inter"/>
                <a:cs typeface="Inter"/>
                <a:sym typeface="Inter"/>
              </a:rPr>
              <a:t> you visit [Y].com, you are</a:t>
            </a:r>
            <a:r>
              <a:rPr lang="en-US" sz="1977">
                <a:solidFill>
                  <a:srgbClr val="000000"/>
                </a:solidFill>
                <a:latin typeface="Inter"/>
                <a:ea typeface="Inter"/>
                <a:cs typeface="Inter"/>
                <a:sym typeface="Inter"/>
              </a:rPr>
              <a:t> redirected to th</a:t>
            </a:r>
            <a:r>
              <a:rPr lang="en-US" sz="1977">
                <a:solidFill>
                  <a:srgbClr val="000000"/>
                </a:solidFill>
                <a:latin typeface="Inter"/>
                <a:ea typeface="Inter"/>
                <a:cs typeface="Inter"/>
                <a:sym typeface="Inter"/>
              </a:rPr>
              <a:t>e h</a:t>
            </a:r>
            <a:r>
              <a:rPr lang="en-US" sz="1977">
                <a:solidFill>
                  <a:srgbClr val="000000"/>
                </a:solidFill>
                <a:latin typeface="Inter"/>
                <a:ea typeface="Inter"/>
                <a:cs typeface="Inter"/>
                <a:sym typeface="Inter"/>
              </a:rPr>
              <a:t>ome</a:t>
            </a:r>
            <a:r>
              <a:rPr lang="en-US" sz="1977">
                <a:solidFill>
                  <a:srgbClr val="000000"/>
                </a:solidFill>
                <a:latin typeface="Inter"/>
                <a:ea typeface="Inter"/>
                <a:cs typeface="Inter"/>
                <a:sym typeface="Inter"/>
              </a:rPr>
              <a:t> page </a:t>
            </a:r>
            <a:r>
              <a:rPr lang="en-US" sz="1977">
                <a:solidFill>
                  <a:srgbClr val="000000"/>
                </a:solidFill>
                <a:latin typeface="Inter"/>
                <a:ea typeface="Inter"/>
                <a:cs typeface="Inter"/>
                <a:sym typeface="Inter"/>
              </a:rPr>
              <a:t>of</a:t>
            </a:r>
            <a:r>
              <a:rPr lang="en-US" sz="1977">
                <a:solidFill>
                  <a:srgbClr val="000000"/>
                </a:solidFill>
                <a:latin typeface="Inter"/>
                <a:ea typeface="Inter"/>
                <a:cs typeface="Inter"/>
                <a:sym typeface="Inter"/>
              </a:rPr>
              <a:t> a learning c</a:t>
            </a:r>
            <a:r>
              <a:rPr lang="en-US" sz="1977">
                <a:solidFill>
                  <a:srgbClr val="000000"/>
                </a:solidFill>
                <a:latin typeface="Inter"/>
                <a:ea typeface="Inter"/>
                <a:cs typeface="Inter"/>
                <a:sym typeface="Inter"/>
              </a:rPr>
              <a:t>ompany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that</a:t>
            </a:r>
            <a:r>
              <a:rPr lang="en-US" sz="1977">
                <a:solidFill>
                  <a:srgbClr val="000000"/>
                </a:solidFill>
                <a:latin typeface="Inter"/>
                <a:ea typeface="Inter"/>
                <a:cs typeface="Inter"/>
                <a:sym typeface="Inter"/>
              </a:rPr>
              <a:t> was owne</a:t>
            </a:r>
            <a:r>
              <a:rPr lang="en-US" sz="1977">
                <a:solidFill>
                  <a:srgbClr val="000000"/>
                </a:solidFill>
                <a:latin typeface="Inter"/>
                <a:ea typeface="Inter"/>
                <a:cs typeface="Inter"/>
                <a:sym typeface="Inter"/>
              </a:rPr>
              <a:t>d by Pe</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on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un</a:t>
            </a:r>
            <a:r>
              <a:rPr lang="en-US" sz="1977">
                <a:solidFill>
                  <a:srgbClr val="000000"/>
                </a:solidFill>
                <a:latin typeface="Inter"/>
                <a:ea typeface="Inter"/>
                <a:cs typeface="Inter"/>
                <a:sym typeface="Inter"/>
              </a:rPr>
              <a:t>ti</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2020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nd if you visit [Z].com y</a:t>
            </a:r>
            <a:r>
              <a:rPr lang="en-US" sz="1977">
                <a:solidFill>
                  <a:srgbClr val="000000"/>
                </a:solidFill>
                <a:latin typeface="Inter"/>
                <a:ea typeface="Inter"/>
                <a:cs typeface="Inter"/>
                <a:sym typeface="Inter"/>
              </a:rPr>
              <a:t>ou land on a website (bottom pic) owned by a Dallas HQ company.</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Give X, Y and Z; the three terms are related. All of you have encountered it for at least a few years, at some point in your lives.</a:t>
            </a:r>
          </a:p>
          <a:p>
            <a:pPr algn="l">
              <a:lnSpc>
                <a:spcPts val="2767"/>
              </a:lnSpc>
            </a:pPr>
          </a:p>
          <a:p>
            <a:pPr algn="l">
              <a:lnSpc>
                <a:spcPts val="2767"/>
              </a:lnSpc>
            </a:pPr>
            <a:r>
              <a:rPr lang="en-US" sz="1977" i="true">
                <a:solidFill>
                  <a:srgbClr val="000000"/>
                </a:solidFill>
                <a:latin typeface="Inter Italics"/>
                <a:ea typeface="Inter Italics"/>
                <a:cs typeface="Inter Italics"/>
                <a:sym typeface="Inter Italics"/>
              </a:rPr>
              <a:t>(Pic follows)</a:t>
            </a:r>
          </a:p>
          <a:p>
            <a:pPr algn="l">
              <a:lnSpc>
                <a:spcPts val="2767"/>
              </a:lnSpc>
            </a:pP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4271" y="203103"/>
            <a:ext cx="5935570" cy="3309080"/>
          </a:xfrm>
          <a:custGeom>
            <a:avLst/>
            <a:gdLst/>
            <a:ahLst/>
            <a:cxnLst/>
            <a:rect r="r" b="b" t="t" l="l"/>
            <a:pathLst>
              <a:path h="3309080" w="5935570">
                <a:moveTo>
                  <a:pt x="0" y="0"/>
                </a:moveTo>
                <a:lnTo>
                  <a:pt x="5935570" y="0"/>
                </a:lnTo>
                <a:lnTo>
                  <a:pt x="5935570" y="3309080"/>
                </a:lnTo>
                <a:lnTo>
                  <a:pt x="0" y="3309080"/>
                </a:lnTo>
                <a:lnTo>
                  <a:pt x="0" y="0"/>
                </a:lnTo>
                <a:close/>
              </a:path>
            </a:pathLst>
          </a:custGeom>
          <a:blipFill>
            <a:blip r:embed="rId2"/>
            <a:stretch>
              <a:fillRect l="0" t="0" r="-100000" b="0"/>
            </a:stretch>
          </a:blipFill>
        </p:spPr>
      </p:sp>
      <p:sp>
        <p:nvSpPr>
          <p:cNvPr name="Freeform 3" id="3"/>
          <p:cNvSpPr/>
          <p:nvPr/>
        </p:nvSpPr>
        <p:spPr>
          <a:xfrm flipH="false" flipV="false" rot="0">
            <a:off x="1653957" y="3657600"/>
            <a:ext cx="6136198" cy="3420930"/>
          </a:xfrm>
          <a:custGeom>
            <a:avLst/>
            <a:gdLst/>
            <a:ahLst/>
            <a:cxnLst/>
            <a:rect r="r" b="b" t="t" l="l"/>
            <a:pathLst>
              <a:path h="3420930" w="6136198">
                <a:moveTo>
                  <a:pt x="0" y="0"/>
                </a:moveTo>
                <a:lnTo>
                  <a:pt x="6136198" y="0"/>
                </a:lnTo>
                <a:lnTo>
                  <a:pt x="6136198" y="3420930"/>
                </a:lnTo>
                <a:lnTo>
                  <a:pt x="0" y="3420930"/>
                </a:lnTo>
                <a:lnTo>
                  <a:pt x="0" y="0"/>
                </a:lnTo>
                <a:close/>
              </a:path>
            </a:pathLst>
          </a:custGeom>
          <a:blipFill>
            <a:blip r:embed="rId2"/>
            <a:stretch>
              <a:fillRect l="-100000" t="0" r="0" b="0"/>
            </a:stretch>
          </a:blipFill>
        </p:spPr>
      </p:sp>
    </p:spTree>
  </p:cSld>
  <p:clrMapOvr>
    <a:masterClrMapping/>
  </p:clrMapOvr>
</p:sld>
</file>

<file path=ppt/slides/slide7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2319992" y="315177"/>
            <a:ext cx="5113615"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X - Physics, Y - Biology, Z - Chemistry</a:t>
            </a:r>
          </a:p>
        </p:txBody>
      </p:sp>
      <p:sp>
        <p:nvSpPr>
          <p:cNvPr name="Freeform 6" id="6"/>
          <p:cNvSpPr/>
          <p:nvPr/>
        </p:nvSpPr>
        <p:spPr>
          <a:xfrm flipH="false" flipV="false" rot="0">
            <a:off x="0" y="2712486"/>
            <a:ext cx="3196844" cy="2309798"/>
          </a:xfrm>
          <a:custGeom>
            <a:avLst/>
            <a:gdLst/>
            <a:ahLst/>
            <a:cxnLst/>
            <a:rect r="r" b="b" t="t" l="l"/>
            <a:pathLst>
              <a:path h="2309798" w="3196844">
                <a:moveTo>
                  <a:pt x="0" y="0"/>
                </a:moveTo>
                <a:lnTo>
                  <a:pt x="3196844" y="0"/>
                </a:lnTo>
                <a:lnTo>
                  <a:pt x="3196844" y="2309798"/>
                </a:lnTo>
                <a:lnTo>
                  <a:pt x="0" y="2309798"/>
                </a:lnTo>
                <a:lnTo>
                  <a:pt x="0" y="0"/>
                </a:lnTo>
                <a:close/>
              </a:path>
            </a:pathLst>
          </a:custGeom>
          <a:blipFill>
            <a:blip r:embed="rId2"/>
            <a:stretch>
              <a:fillRect l="0" t="-3482" r="0" b="-14160"/>
            </a:stretch>
          </a:blipFill>
        </p:spPr>
      </p:sp>
      <p:sp>
        <p:nvSpPr>
          <p:cNvPr name="Freeform 7" id="7"/>
          <p:cNvSpPr/>
          <p:nvPr/>
        </p:nvSpPr>
        <p:spPr>
          <a:xfrm flipH="false" flipV="false" rot="0">
            <a:off x="2981215" y="2712486"/>
            <a:ext cx="3070963" cy="2309798"/>
          </a:xfrm>
          <a:custGeom>
            <a:avLst/>
            <a:gdLst/>
            <a:ahLst/>
            <a:cxnLst/>
            <a:rect r="r" b="b" t="t" l="l"/>
            <a:pathLst>
              <a:path h="2309798" w="3070963">
                <a:moveTo>
                  <a:pt x="0" y="0"/>
                </a:moveTo>
                <a:lnTo>
                  <a:pt x="3070963" y="0"/>
                </a:lnTo>
                <a:lnTo>
                  <a:pt x="3070963" y="2309798"/>
                </a:lnTo>
                <a:lnTo>
                  <a:pt x="0" y="2309798"/>
                </a:lnTo>
                <a:lnTo>
                  <a:pt x="0" y="0"/>
                </a:lnTo>
                <a:close/>
              </a:path>
            </a:pathLst>
          </a:custGeom>
          <a:blipFill>
            <a:blip r:embed="rId3"/>
            <a:stretch>
              <a:fillRect l="0" t="0" r="-68547" b="0"/>
            </a:stretch>
          </a:blipFill>
        </p:spPr>
      </p:sp>
      <p:sp>
        <p:nvSpPr>
          <p:cNvPr name="Freeform 8" id="8"/>
          <p:cNvSpPr/>
          <p:nvPr/>
        </p:nvSpPr>
        <p:spPr>
          <a:xfrm flipH="false" flipV="false" rot="0">
            <a:off x="6052178" y="2712486"/>
            <a:ext cx="3591203" cy="2309798"/>
          </a:xfrm>
          <a:custGeom>
            <a:avLst/>
            <a:gdLst/>
            <a:ahLst/>
            <a:cxnLst/>
            <a:rect r="r" b="b" t="t" l="l"/>
            <a:pathLst>
              <a:path h="2309798" w="3591203">
                <a:moveTo>
                  <a:pt x="0" y="0"/>
                </a:moveTo>
                <a:lnTo>
                  <a:pt x="3591204" y="0"/>
                </a:lnTo>
                <a:lnTo>
                  <a:pt x="3591204" y="2309798"/>
                </a:lnTo>
                <a:lnTo>
                  <a:pt x="0" y="2309798"/>
                </a:lnTo>
                <a:lnTo>
                  <a:pt x="0" y="0"/>
                </a:lnTo>
                <a:close/>
              </a:path>
            </a:pathLst>
          </a:custGeom>
          <a:blipFill>
            <a:blip r:embed="rId4"/>
            <a:stretch>
              <a:fillRect l="-4093" t="0" r="-28863" b="0"/>
            </a:stretch>
          </a:blipFill>
        </p:spPr>
      </p:sp>
    </p:spTree>
  </p:cSld>
  <p:clrMapOvr>
    <a:masterClrMapping/>
  </p:clrMapOvr>
</p:sld>
</file>

<file path=ppt/slides/slide7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3.</a:t>
            </a:r>
          </a:p>
        </p:txBody>
      </p:sp>
      <p:sp>
        <p:nvSpPr>
          <p:cNvPr name="TextBox 6" id="6"/>
          <p:cNvSpPr txBox="true"/>
          <p:nvPr/>
        </p:nvSpPr>
        <p:spPr>
          <a:xfrm rot="0">
            <a:off x="252948" y="1401767"/>
            <a:ext cx="9035004" cy="27310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In 2016, </a:t>
            </a:r>
            <a:r>
              <a:rPr lang="en-US" sz="1977">
                <a:solidFill>
                  <a:srgbClr val="000000"/>
                </a:solidFill>
                <a:latin typeface="Inter"/>
                <a:ea typeface="Inter"/>
                <a:cs typeface="Inter"/>
                <a:sym typeface="Inter"/>
              </a:rPr>
              <a:t>Ca</a:t>
            </a:r>
            <a:r>
              <a:rPr lang="en-US" sz="1977">
                <a:solidFill>
                  <a:srgbClr val="000000"/>
                </a:solidFill>
                <a:latin typeface="Inter"/>
                <a:ea typeface="Inter"/>
                <a:cs typeface="Inter"/>
                <a:sym typeface="Inter"/>
              </a:rPr>
              <a:t>nadian</a:t>
            </a:r>
            <a:r>
              <a:rPr lang="en-US" sz="1977">
                <a:solidFill>
                  <a:srgbClr val="000000"/>
                </a:solidFill>
                <a:latin typeface="Inter"/>
                <a:ea typeface="Inter"/>
                <a:cs typeface="Inter"/>
                <a:sym typeface="Inter"/>
              </a:rPr>
              <a:t> chef Kelvin Cheung opened a nautically </a:t>
            </a:r>
            <a:r>
              <a:rPr lang="en-US" sz="1977">
                <a:solidFill>
                  <a:srgbClr val="000000"/>
                </a:solidFill>
                <a:latin typeface="Inter"/>
                <a:ea typeface="Inter"/>
                <a:cs typeface="Inter"/>
                <a:sym typeface="Inter"/>
              </a:rPr>
              <a:t>themed</a:t>
            </a:r>
            <a:r>
              <a:rPr lang="en-US" sz="1977">
                <a:solidFill>
                  <a:srgbClr val="000000"/>
                </a:solidFill>
                <a:latin typeface="Inter"/>
                <a:ea typeface="Inter"/>
                <a:cs typeface="Inter"/>
                <a:sym typeface="Inter"/>
              </a:rPr>
              <a:t> seafoo</a:t>
            </a:r>
            <a:r>
              <a:rPr lang="en-US" sz="1977">
                <a:solidFill>
                  <a:srgbClr val="000000"/>
                </a:solidFill>
                <a:latin typeface="Inter"/>
                <a:ea typeface="Inter"/>
                <a:cs typeface="Inter"/>
                <a:sym typeface="Inter"/>
              </a:rPr>
              <a:t>d restaur</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t i</a:t>
            </a:r>
            <a:r>
              <a:rPr lang="en-US" sz="1977">
                <a:solidFill>
                  <a:srgbClr val="000000"/>
                </a:solidFill>
                <a:latin typeface="Inter"/>
                <a:ea typeface="Inter"/>
                <a:cs typeface="Inter"/>
                <a:sym typeface="Inter"/>
              </a:rPr>
              <a:t>n Mumbai</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It became the default Bollywood A-list hotspot almost immediately and later spawned many branches.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name of this restaurant chain is inspired by a talking crab from the 1989 Disney animated film </a:t>
            </a:r>
            <a:r>
              <a:rPr lang="en-US" sz="1977" i="true">
                <a:solidFill>
                  <a:srgbClr val="000000"/>
                </a:solidFill>
                <a:latin typeface="Inter Italics"/>
                <a:ea typeface="Inter Italics"/>
                <a:cs typeface="Inter Italics"/>
                <a:sym typeface="Inter Italics"/>
              </a:rPr>
              <a:t>The Little Mermaid.</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Identify this brand.</a:t>
            </a:r>
          </a:p>
        </p:txBody>
      </p:sp>
    </p:spTree>
  </p:cSld>
  <p:clrMapOvr>
    <a:masterClrMapping/>
  </p:clrMapOvr>
</p:sld>
</file>

<file path=ppt/slides/slide7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4876800" y="1041199"/>
            <a:ext cx="4876800" cy="6274001"/>
          </a:xfrm>
          <a:custGeom>
            <a:avLst/>
            <a:gdLst/>
            <a:ahLst/>
            <a:cxnLst/>
            <a:rect r="r" b="b" t="t" l="l"/>
            <a:pathLst>
              <a:path h="6274001" w="4876800">
                <a:moveTo>
                  <a:pt x="0" y="0"/>
                </a:moveTo>
                <a:lnTo>
                  <a:pt x="4876800" y="0"/>
                </a:lnTo>
                <a:lnTo>
                  <a:pt x="4876800" y="6274001"/>
                </a:lnTo>
                <a:lnTo>
                  <a:pt x="0" y="6274001"/>
                </a:lnTo>
                <a:lnTo>
                  <a:pt x="0" y="0"/>
                </a:lnTo>
                <a:close/>
              </a:path>
            </a:pathLst>
          </a:custGeom>
          <a:blipFill>
            <a:blip r:embed="rId2"/>
            <a:stretch>
              <a:fillRect l="-11728" t="0" r="-16921" b="0"/>
            </a:stretch>
          </a:blipFill>
        </p:spPr>
      </p:sp>
      <p:sp>
        <p:nvSpPr>
          <p:cNvPr name="Freeform 6" id="6"/>
          <p:cNvSpPr/>
          <p:nvPr/>
        </p:nvSpPr>
        <p:spPr>
          <a:xfrm flipH="false" flipV="false" rot="0">
            <a:off x="0" y="1041199"/>
            <a:ext cx="4876800" cy="6680526"/>
          </a:xfrm>
          <a:custGeom>
            <a:avLst/>
            <a:gdLst/>
            <a:ahLst/>
            <a:cxnLst/>
            <a:rect r="r" b="b" t="t" l="l"/>
            <a:pathLst>
              <a:path h="6680526" w="4876800">
                <a:moveTo>
                  <a:pt x="0" y="0"/>
                </a:moveTo>
                <a:lnTo>
                  <a:pt x="4876800" y="0"/>
                </a:lnTo>
                <a:lnTo>
                  <a:pt x="4876800" y="6680526"/>
                </a:lnTo>
                <a:lnTo>
                  <a:pt x="0" y="6680526"/>
                </a:lnTo>
                <a:lnTo>
                  <a:pt x="0" y="0"/>
                </a:lnTo>
                <a:close/>
              </a:path>
            </a:pathLst>
          </a:custGeom>
          <a:blipFill>
            <a:blip r:embed="rId3"/>
            <a:stretch>
              <a:fillRect l="0" t="0" r="-143404" b="0"/>
            </a:stretch>
          </a:blipFill>
        </p:spPr>
      </p:sp>
      <p:sp>
        <p:nvSpPr>
          <p:cNvPr name="TextBox 7" id="7"/>
          <p:cNvSpPr txBox="true"/>
          <p:nvPr/>
        </p:nvSpPr>
        <p:spPr>
          <a:xfrm rot="0">
            <a:off x="3310950" y="315177"/>
            <a:ext cx="3131701"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Bastian,</a:t>
            </a:r>
            <a:r>
              <a:rPr lang="en-US" sz="2199">
                <a:solidFill>
                  <a:srgbClr val="FFFFFF"/>
                </a:solidFill>
                <a:latin typeface="Inter"/>
                <a:ea typeface="Inter"/>
                <a:cs typeface="Inter"/>
                <a:sym typeface="Inter"/>
              </a:rPr>
              <a:t> from Sebastian</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4.</a:t>
            </a:r>
          </a:p>
        </p:txBody>
      </p:sp>
      <p:sp>
        <p:nvSpPr>
          <p:cNvPr name="TextBox 6" id="6"/>
          <p:cNvSpPr txBox="true"/>
          <p:nvPr/>
        </p:nvSpPr>
        <p:spPr>
          <a:xfrm rot="0">
            <a:off x="252948" y="1401767"/>
            <a:ext cx="9035004" cy="3307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First instance of?</a:t>
            </a:r>
          </a:p>
        </p:txBody>
      </p:sp>
      <p:sp>
        <p:nvSpPr>
          <p:cNvPr name="Freeform 7" id="7"/>
          <p:cNvSpPr/>
          <p:nvPr/>
        </p:nvSpPr>
        <p:spPr>
          <a:xfrm flipH="false" flipV="false" rot="0">
            <a:off x="0" y="2132599"/>
            <a:ext cx="9753600" cy="3485048"/>
          </a:xfrm>
          <a:custGeom>
            <a:avLst/>
            <a:gdLst/>
            <a:ahLst/>
            <a:cxnLst/>
            <a:rect r="r" b="b" t="t" l="l"/>
            <a:pathLst>
              <a:path h="3485048" w="9753600">
                <a:moveTo>
                  <a:pt x="0" y="0"/>
                </a:moveTo>
                <a:lnTo>
                  <a:pt x="9753600" y="0"/>
                </a:lnTo>
                <a:lnTo>
                  <a:pt x="9753600" y="3485048"/>
                </a:lnTo>
                <a:lnTo>
                  <a:pt x="0" y="3485048"/>
                </a:lnTo>
                <a:lnTo>
                  <a:pt x="0" y="0"/>
                </a:lnTo>
                <a:close/>
              </a:path>
            </a:pathLst>
          </a:custGeom>
          <a:blipFill>
            <a:blip r:embed="rId2"/>
            <a:stretch>
              <a:fillRect l="0" t="-10636" r="0" b="0"/>
            </a:stretch>
          </a:blipFill>
        </p:spPr>
      </p:sp>
    </p:spTree>
  </p:cSld>
  <p:clrMapOvr>
    <a:masterClrMapping/>
  </p:clrMapOvr>
</p:sld>
</file>

<file path=ppt/slides/slide7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0" t="-1836" r="0" b="-1836"/>
            </a:stretch>
          </a:blipFill>
        </p:spPr>
      </p:sp>
      <p:sp>
        <p:nvSpPr>
          <p:cNvPr name="TextBox 6" id="6"/>
          <p:cNvSpPr txBox="true"/>
          <p:nvPr/>
        </p:nvSpPr>
        <p:spPr>
          <a:xfrm rot="0">
            <a:off x="2842677" y="315177"/>
            <a:ext cx="4068247"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First-ever instance of CT scan</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433940" y="1252422"/>
            <a:ext cx="8745575" cy="2748277"/>
          </a:xfrm>
          <a:custGeom>
            <a:avLst/>
            <a:gdLst/>
            <a:ahLst/>
            <a:cxnLst/>
            <a:rect r="r" b="b" t="t" l="l"/>
            <a:pathLst>
              <a:path h="2748277" w="8745575">
                <a:moveTo>
                  <a:pt x="0" y="0"/>
                </a:moveTo>
                <a:lnTo>
                  <a:pt x="8745576" y="0"/>
                </a:lnTo>
                <a:lnTo>
                  <a:pt x="8745576" y="2748277"/>
                </a:lnTo>
                <a:lnTo>
                  <a:pt x="0" y="2748277"/>
                </a:lnTo>
                <a:lnTo>
                  <a:pt x="0" y="0"/>
                </a:lnTo>
                <a:close/>
              </a:path>
            </a:pathLst>
          </a:custGeom>
          <a:blipFill>
            <a:blip r:embed="rId2"/>
            <a:stretch>
              <a:fillRect l="0" t="0" r="0" b="0"/>
            </a:stretch>
          </a:blipFill>
        </p:spPr>
      </p:sp>
      <p:grpSp>
        <p:nvGrpSpPr>
          <p:cNvPr name="Group 6" id="6"/>
          <p:cNvGrpSpPr/>
          <p:nvPr/>
        </p:nvGrpSpPr>
        <p:grpSpPr>
          <a:xfrm rot="0">
            <a:off x="433940" y="1252422"/>
            <a:ext cx="3552979" cy="521718"/>
            <a:chOff x="0" y="0"/>
            <a:chExt cx="1315918" cy="193229"/>
          </a:xfrm>
        </p:grpSpPr>
        <p:sp>
          <p:nvSpPr>
            <p:cNvPr name="Freeform 7" id="7"/>
            <p:cNvSpPr/>
            <p:nvPr/>
          </p:nvSpPr>
          <p:spPr>
            <a:xfrm flipH="false" flipV="false" rot="0">
              <a:off x="0" y="0"/>
              <a:ext cx="1315918" cy="193229"/>
            </a:xfrm>
            <a:custGeom>
              <a:avLst/>
              <a:gdLst/>
              <a:ahLst/>
              <a:cxnLst/>
              <a:rect r="r" b="b" t="t" l="l"/>
              <a:pathLst>
                <a:path h="193229" w="1315918">
                  <a:moveTo>
                    <a:pt x="0" y="0"/>
                  </a:moveTo>
                  <a:lnTo>
                    <a:pt x="1315918" y="0"/>
                  </a:lnTo>
                  <a:lnTo>
                    <a:pt x="1315918" y="193229"/>
                  </a:lnTo>
                  <a:lnTo>
                    <a:pt x="0" y="193229"/>
                  </a:lnTo>
                  <a:close/>
                </a:path>
              </a:pathLst>
            </a:custGeom>
            <a:solidFill>
              <a:srgbClr val="050404"/>
            </a:solidFill>
          </p:spPr>
        </p:sp>
        <p:sp>
          <p:nvSpPr>
            <p:cNvPr name="TextBox 8" id="8"/>
            <p:cNvSpPr txBox="true"/>
            <p:nvPr/>
          </p:nvSpPr>
          <p:spPr>
            <a:xfrm>
              <a:off x="0" y="-28575"/>
              <a:ext cx="1315918" cy="221804"/>
            </a:xfrm>
            <a:prstGeom prst="rect">
              <a:avLst/>
            </a:prstGeom>
          </p:spPr>
          <p:txBody>
            <a:bodyPr anchor="ctr" rtlCol="false" tIns="50800" lIns="50800" bIns="50800" rIns="50800"/>
            <a:lstStyle/>
            <a:p>
              <a:pPr algn="ctr">
                <a:lnSpc>
                  <a:spcPts val="1960"/>
                </a:lnSpc>
              </a:pPr>
            </a:p>
          </p:txBody>
        </p:sp>
      </p:grpSp>
      <p:sp>
        <p:nvSpPr>
          <p:cNvPr name="TextBox 9" id="9"/>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5.</a:t>
            </a:r>
          </a:p>
        </p:txBody>
      </p:sp>
      <p:sp>
        <p:nvSpPr>
          <p:cNvPr name="TextBox 10" id="10"/>
          <p:cNvSpPr txBox="true"/>
          <p:nvPr/>
        </p:nvSpPr>
        <p:spPr>
          <a:xfrm rot="0">
            <a:off x="357545" y="4438849"/>
            <a:ext cx="9035004" cy="20452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In August 2026, Hi</a:t>
            </a:r>
            <a:r>
              <a:rPr lang="en-US" sz="1977">
                <a:solidFill>
                  <a:srgbClr val="000000"/>
                </a:solidFill>
                <a:latin typeface="Inter"/>
                <a:ea typeface="Inter"/>
                <a:cs typeface="Inter"/>
                <a:sym typeface="Inter"/>
              </a:rPr>
              <a:t>ndustan</a:t>
            </a:r>
            <a:r>
              <a:rPr lang="en-US" sz="1977">
                <a:solidFill>
                  <a:srgbClr val="000000"/>
                </a:solidFill>
                <a:latin typeface="Inter"/>
                <a:ea typeface="Inter"/>
                <a:cs typeface="Inter"/>
                <a:sym typeface="Inter"/>
              </a:rPr>
              <a:t> Times ran a column on India's elderly struggling with OTPs and UPI. T</a:t>
            </a:r>
            <a:r>
              <a:rPr lang="en-US" sz="1977">
                <a:solidFill>
                  <a:srgbClr val="000000"/>
                </a:solidFill>
                <a:latin typeface="Inter"/>
                <a:ea typeface="Inter"/>
                <a:cs typeface="Inter"/>
                <a:sym typeface="Inter"/>
              </a:rPr>
              <a:t>he</a:t>
            </a:r>
            <a:r>
              <a:rPr lang="en-US" sz="1977">
                <a:solidFill>
                  <a:srgbClr val="000000"/>
                </a:solidFill>
                <a:latin typeface="Inter"/>
                <a:ea typeface="Inter"/>
                <a:cs typeface="Inter"/>
                <a:sym typeface="Inter"/>
              </a:rPr>
              <a:t> hea</a:t>
            </a:r>
            <a:r>
              <a:rPr lang="en-US" sz="1977">
                <a:solidFill>
                  <a:srgbClr val="000000"/>
                </a:solidFill>
                <a:latin typeface="Inter"/>
                <a:ea typeface="Inter"/>
                <a:cs typeface="Inter"/>
                <a:sym typeface="Inter"/>
              </a:rPr>
              <a:t>dline was a pun</a:t>
            </a:r>
            <a:r>
              <a:rPr lang="en-US" sz="1977">
                <a:solidFill>
                  <a:srgbClr val="000000"/>
                </a:solidFill>
                <a:latin typeface="Inter"/>
                <a:ea typeface="Inter"/>
                <a:cs typeface="Inter"/>
                <a:sym typeface="Inter"/>
              </a:rPr>
              <a:t> o</a:t>
            </a:r>
            <a:r>
              <a:rPr lang="en-US" sz="1977">
                <a:solidFill>
                  <a:srgbClr val="000000"/>
                </a:solidFill>
                <a:latin typeface="Inter"/>
                <a:ea typeface="Inter"/>
                <a:cs typeface="Inter"/>
                <a:sym typeface="Inter"/>
              </a:rPr>
              <a:t>n an American metal band's</a:t>
            </a:r>
            <a:r>
              <a:rPr lang="en-US" sz="1977">
                <a:solidFill>
                  <a:srgbClr val="000000"/>
                </a:solidFill>
                <a:latin typeface="Inter"/>
                <a:ea typeface="Inter"/>
                <a:cs typeface="Inter"/>
                <a:sym typeface="Inter"/>
              </a:rPr>
              <a:t> n</a:t>
            </a:r>
            <a:r>
              <a:rPr lang="en-US" sz="1977">
                <a:solidFill>
                  <a:srgbClr val="000000"/>
                </a:solidFill>
                <a:latin typeface="Inter"/>
                <a:ea typeface="Inter"/>
                <a:cs typeface="Inter"/>
                <a:sym typeface="Inter"/>
              </a:rPr>
              <a:t>ame, which also described how elders are coping with the complexities of automation and digital systems.</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Give me the headline</a:t>
            </a:r>
          </a:p>
        </p:txBody>
      </p:sp>
    </p:spTree>
  </p:cSld>
  <p:clrMapOvr>
    <a:masterClrMapping/>
  </p:clrMapOvr>
</p:sld>
</file>

<file path=ppt/slides/slide8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010136" y="1395519"/>
            <a:ext cx="7733328" cy="5525415"/>
          </a:xfrm>
          <a:custGeom>
            <a:avLst/>
            <a:gdLst/>
            <a:ahLst/>
            <a:cxnLst/>
            <a:rect r="r" b="b" t="t" l="l"/>
            <a:pathLst>
              <a:path h="5525415" w="7733328">
                <a:moveTo>
                  <a:pt x="0" y="0"/>
                </a:moveTo>
                <a:lnTo>
                  <a:pt x="7733328" y="0"/>
                </a:lnTo>
                <a:lnTo>
                  <a:pt x="7733328" y="5525415"/>
                </a:lnTo>
                <a:lnTo>
                  <a:pt x="0" y="5525415"/>
                </a:lnTo>
                <a:lnTo>
                  <a:pt x="0" y="0"/>
                </a:lnTo>
                <a:close/>
              </a:path>
            </a:pathLst>
          </a:custGeom>
          <a:blipFill>
            <a:blip r:embed="rId2"/>
            <a:stretch>
              <a:fillRect l="0" t="-896" r="0" b="0"/>
            </a:stretch>
          </a:blipFill>
        </p:spPr>
      </p:sp>
      <p:sp>
        <p:nvSpPr>
          <p:cNvPr name="TextBox 6" id="6"/>
          <p:cNvSpPr txBox="true"/>
          <p:nvPr/>
        </p:nvSpPr>
        <p:spPr>
          <a:xfrm rot="0">
            <a:off x="3098359" y="315177"/>
            <a:ext cx="3556883"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Age against the machine</a:t>
            </a:r>
          </a:p>
        </p:txBody>
      </p:sp>
    </p:spTree>
  </p:cSld>
  <p:clrMapOvr>
    <a:masterClrMapping/>
  </p:clrMapOvr>
</p:sld>
</file>

<file path=ppt/slides/slide8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6.</a:t>
            </a:r>
          </a:p>
        </p:txBody>
      </p:sp>
      <p:sp>
        <p:nvSpPr>
          <p:cNvPr name="TextBox 6" id="6"/>
          <p:cNvSpPr txBox="true"/>
          <p:nvPr/>
        </p:nvSpPr>
        <p:spPr>
          <a:xfrm rot="0">
            <a:off x="252948" y="1401767"/>
            <a:ext cx="9035004" cy="37597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Introduced in the Victorian era, this physical feature</a:t>
            </a:r>
            <a:r>
              <a:rPr lang="en-US" sz="1977">
                <a:solidFill>
                  <a:srgbClr val="000000"/>
                </a:solidFill>
                <a:latin typeface="Inter"/>
                <a:ea typeface="Inter"/>
                <a:cs typeface="Inter"/>
                <a:sym typeface="Inter"/>
              </a:rPr>
              <a:t> was present in the flagship products of the Big Four,</a:t>
            </a:r>
            <a:r>
              <a:rPr lang="en-US" sz="1977">
                <a:solidFill>
                  <a:srgbClr val="000000"/>
                </a:solidFill>
                <a:latin typeface="Inter"/>
                <a:ea typeface="Inter"/>
                <a:cs typeface="Inter"/>
                <a:sym typeface="Inter"/>
              </a:rPr>
              <a:t> helping people</a:t>
            </a:r>
            <a:r>
              <a:rPr lang="en-US" sz="1977">
                <a:solidFill>
                  <a:srgbClr val="000000"/>
                </a:solidFill>
                <a:latin typeface="Inter"/>
                <a:ea typeface="Inter"/>
                <a:cs typeface="Inter"/>
                <a:sym typeface="Inter"/>
              </a:rPr>
              <a:t> navigate their contents rather than fully peruse them. From the 20</a:t>
            </a:r>
            <a:r>
              <a:rPr lang="en-US" sz="1977">
                <a:solidFill>
                  <a:srgbClr val="000000"/>
                </a:solidFill>
                <a:latin typeface="Inter"/>
                <a:ea typeface="Inter"/>
                <a:cs typeface="Inter"/>
                <a:sym typeface="Inter"/>
              </a:rPr>
              <a:t>th</a:t>
            </a:r>
            <a:r>
              <a:rPr lang="en-US" sz="1977">
                <a:solidFill>
                  <a:srgbClr val="000000"/>
                </a:solidFill>
                <a:latin typeface="Inter"/>
                <a:ea typeface="Inter"/>
                <a:cs typeface="Inter"/>
                <a:sym typeface="Inter"/>
              </a:rPr>
              <a:t> century, as these products moved online, the feature became almost obsolete.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In 2025, in it</a:t>
            </a:r>
            <a:r>
              <a:rPr lang="en-US" sz="1977">
                <a:solidFill>
                  <a:srgbClr val="000000"/>
                </a:solidFill>
                <a:latin typeface="Inter"/>
                <a:ea typeface="Inter"/>
                <a:cs typeface="Inter"/>
                <a:sym typeface="Inter"/>
              </a:rPr>
              <a:t>s </a:t>
            </a:r>
            <a:r>
              <a:rPr lang="en-US" sz="1977">
                <a:solidFill>
                  <a:srgbClr val="000000"/>
                </a:solidFill>
                <a:latin typeface="Inter"/>
                <a:ea typeface="Inter"/>
                <a:cs typeface="Inter"/>
                <a:sym typeface="Inter"/>
              </a:rPr>
              <a:t>fi</a:t>
            </a:r>
            <a:r>
              <a:rPr lang="en-US" sz="1977">
                <a:solidFill>
                  <a:srgbClr val="000000"/>
                </a:solidFill>
                <a:latin typeface="Inter"/>
                <a:ea typeface="Inter"/>
                <a:cs typeface="Inter"/>
                <a:sym typeface="Inter"/>
              </a:rPr>
              <a:t>rst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evisio</a:t>
            </a:r>
            <a:r>
              <a:rPr lang="en-US" sz="1977">
                <a:solidFill>
                  <a:srgbClr val="000000"/>
                </a:solidFill>
                <a:latin typeface="Inter"/>
                <a:ea typeface="Inter"/>
                <a:cs typeface="Inter"/>
                <a:sym typeface="Inter"/>
              </a:rPr>
              <a:t>n in </a:t>
            </a:r>
            <a:r>
              <a:rPr lang="en-US" sz="1977">
                <a:solidFill>
                  <a:srgbClr val="000000"/>
                </a:solidFill>
                <a:latin typeface="Inter"/>
                <a:ea typeface="Inter"/>
                <a:cs typeface="Inter"/>
                <a:sym typeface="Inter"/>
              </a:rPr>
              <a:t>22 year</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 one of the Big 4 (the only American one)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ins</a:t>
            </a:r>
            <a:r>
              <a:rPr lang="en-US" sz="1977">
                <a:solidFill>
                  <a:srgbClr val="000000"/>
                </a:solidFill>
                <a:latin typeface="Inter"/>
                <a:ea typeface="Inter"/>
                <a:cs typeface="Inter"/>
                <a:sym typeface="Inter"/>
              </a:rPr>
              <a:t>is</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on ret</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ni</a:t>
            </a:r>
            <a:r>
              <a:rPr lang="en-US" sz="1977">
                <a:solidFill>
                  <a:srgbClr val="000000"/>
                </a:solidFill>
                <a:latin typeface="Inter"/>
                <a:ea typeface="Inter"/>
                <a:cs typeface="Inter"/>
                <a:sym typeface="Inter"/>
              </a:rPr>
              <a:t>ng the obsole</a:t>
            </a:r>
            <a:r>
              <a:rPr lang="en-US" sz="1977">
                <a:solidFill>
                  <a:srgbClr val="000000"/>
                </a:solidFill>
                <a:latin typeface="Inter"/>
                <a:ea typeface="Inter"/>
                <a:cs typeface="Inter"/>
                <a:sym typeface="Inter"/>
              </a:rPr>
              <a:t>te </a:t>
            </a:r>
            <a:r>
              <a:rPr lang="en-US" sz="1977">
                <a:solidFill>
                  <a:srgbClr val="000000"/>
                </a:solidFill>
                <a:latin typeface="Inter"/>
                <a:ea typeface="Inter"/>
                <a:cs typeface="Inter"/>
                <a:sym typeface="Inter"/>
              </a:rPr>
              <a:t>phys</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ca</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 feature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pur</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ly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ou</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 of nos</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gia. The only</a:t>
            </a:r>
            <a:r>
              <a:rPr lang="en-US" sz="1977">
                <a:solidFill>
                  <a:srgbClr val="000000"/>
                </a:solidFill>
                <a:latin typeface="Inter"/>
                <a:ea typeface="Inter"/>
                <a:cs typeface="Inter"/>
                <a:sym typeface="Inter"/>
              </a:rPr>
              <a:t> US machine </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apable</a:t>
            </a:r>
            <a:r>
              <a:rPr lang="en-US" sz="1977">
                <a:solidFill>
                  <a:srgbClr val="000000"/>
                </a:solidFill>
                <a:latin typeface="Inter"/>
                <a:ea typeface="Inter"/>
                <a:cs typeface="Inter"/>
                <a:sym typeface="Inter"/>
              </a:rPr>
              <a:t> of do</a:t>
            </a:r>
            <a:r>
              <a:rPr lang="en-US" sz="1977">
                <a:solidFill>
                  <a:srgbClr val="000000"/>
                </a:solidFill>
                <a:latin typeface="Inter"/>
                <a:ea typeface="Inter"/>
                <a:cs typeface="Inter"/>
                <a:sym typeface="Inter"/>
              </a:rPr>
              <a:t>ing the</a:t>
            </a:r>
            <a:r>
              <a:rPr lang="en-US" sz="1977">
                <a:solidFill>
                  <a:srgbClr val="000000"/>
                </a:solidFill>
                <a:latin typeface="Inter"/>
                <a:ea typeface="Inter"/>
                <a:cs typeface="Inter"/>
                <a:sym typeface="Inter"/>
              </a:rPr>
              <a:t>m ha</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shut down since it was last needed, so the work ha</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to go</a:t>
            </a:r>
            <a:r>
              <a:rPr lang="en-US" sz="1977">
                <a:solidFill>
                  <a:srgbClr val="000000"/>
                </a:solidFill>
                <a:latin typeface="Inter"/>
                <a:ea typeface="Inter"/>
                <a:cs typeface="Inter"/>
                <a:sym typeface="Inter"/>
              </a:rPr>
              <a:t> to Ind</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a.</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a:t>
            </a:r>
            <a:r>
              <a:rPr lang="en-US" b="true" sz="1977">
                <a:solidFill>
                  <a:srgbClr val="000000"/>
                </a:solidFill>
                <a:latin typeface="Inter Bold"/>
                <a:ea typeface="Inter Bold"/>
                <a:cs typeface="Inter Bold"/>
                <a:sym typeface="Inter Bold"/>
              </a:rPr>
              <a:t>f</a:t>
            </a:r>
            <a:r>
              <a:rPr lang="en-US" b="true" sz="1977">
                <a:solidFill>
                  <a:srgbClr val="000000"/>
                </a:solidFill>
                <a:latin typeface="Inter Bold"/>
                <a:ea typeface="Inter Bold"/>
                <a:cs typeface="Inter Bold"/>
                <a:sym typeface="Inter Bold"/>
              </a:rPr>
              <a:t>eature?</a:t>
            </a:r>
          </a:p>
        </p:txBody>
      </p:sp>
    </p:spTree>
  </p:cSld>
  <p:clrMapOvr>
    <a:masterClrMapping/>
  </p:clrMapOvr>
</p:sld>
</file>

<file path=ppt/slides/slide8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362600"/>
          </a:xfrm>
          <a:custGeom>
            <a:avLst/>
            <a:gdLst/>
            <a:ahLst/>
            <a:cxnLst/>
            <a:rect r="r" b="b" t="t" l="l"/>
            <a:pathLst>
              <a:path h="6362600" w="9753600">
                <a:moveTo>
                  <a:pt x="0" y="0"/>
                </a:moveTo>
                <a:lnTo>
                  <a:pt x="9753600" y="0"/>
                </a:lnTo>
                <a:lnTo>
                  <a:pt x="9753600" y="6362600"/>
                </a:lnTo>
                <a:lnTo>
                  <a:pt x="0" y="6362600"/>
                </a:lnTo>
                <a:lnTo>
                  <a:pt x="0" y="0"/>
                </a:lnTo>
                <a:close/>
              </a:path>
            </a:pathLst>
          </a:custGeom>
          <a:blipFill>
            <a:blip r:embed="rId2"/>
            <a:stretch>
              <a:fillRect l="0" t="-6727" r="0" b="-6727"/>
            </a:stretch>
          </a:blipFill>
        </p:spPr>
      </p:sp>
      <p:sp>
        <p:nvSpPr>
          <p:cNvPr name="TextBox 6" id="6"/>
          <p:cNvSpPr txBox="true"/>
          <p:nvPr/>
        </p:nvSpPr>
        <p:spPr>
          <a:xfrm rot="0">
            <a:off x="2788325" y="315177"/>
            <a:ext cx="4176951"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Thumb notches on dictionaries</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4876800" y="1041199"/>
            <a:ext cx="4876800" cy="6274001"/>
          </a:xfrm>
          <a:custGeom>
            <a:avLst/>
            <a:gdLst/>
            <a:ahLst/>
            <a:cxnLst/>
            <a:rect r="r" b="b" t="t" l="l"/>
            <a:pathLst>
              <a:path h="6274001" w="4876800">
                <a:moveTo>
                  <a:pt x="0" y="0"/>
                </a:moveTo>
                <a:lnTo>
                  <a:pt x="4876800" y="0"/>
                </a:lnTo>
                <a:lnTo>
                  <a:pt x="4876800" y="6274001"/>
                </a:lnTo>
                <a:lnTo>
                  <a:pt x="0" y="6274001"/>
                </a:lnTo>
                <a:lnTo>
                  <a:pt x="0" y="0"/>
                </a:lnTo>
                <a:close/>
              </a:path>
            </a:pathLst>
          </a:custGeom>
          <a:blipFill>
            <a:blip r:embed="rId2"/>
            <a:stretch>
              <a:fillRect l="0" t="-2832" r="0" b="-2832"/>
            </a:stretch>
          </a:blipFill>
        </p:spPr>
      </p:sp>
      <p:sp>
        <p:nvSpPr>
          <p:cNvPr name="TextBox 6" id="6"/>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7.</a:t>
            </a:r>
          </a:p>
        </p:txBody>
      </p:sp>
      <p:sp>
        <p:nvSpPr>
          <p:cNvPr name="TextBox 7" id="7"/>
          <p:cNvSpPr txBox="true"/>
          <p:nvPr/>
        </p:nvSpPr>
        <p:spPr>
          <a:xfrm rot="0">
            <a:off x="252948" y="1401767"/>
            <a:ext cx="4394005" cy="34168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Bhramari, is a form of Shakti who is worshipped</a:t>
            </a:r>
            <a:r>
              <a:rPr lang="en-US" sz="1977">
                <a:solidFill>
                  <a:srgbClr val="000000"/>
                </a:solidFill>
                <a:latin typeface="Inter"/>
                <a:ea typeface="Inter"/>
                <a:cs typeface="Inter"/>
                <a:sym typeface="Inter"/>
              </a:rPr>
              <a:t> beside the Jyotirlinga at Srisailam.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Her</a:t>
            </a:r>
            <a:r>
              <a:rPr lang="en-US" sz="1977">
                <a:solidFill>
                  <a:srgbClr val="000000"/>
                </a:solidFill>
                <a:latin typeface="Inter"/>
                <a:ea typeface="Inter"/>
                <a:cs typeface="Inter"/>
                <a:sym typeface="Inter"/>
              </a:rPr>
              <a:t> name </a:t>
            </a:r>
            <a:r>
              <a:rPr lang="en-US" sz="1977">
                <a:solidFill>
                  <a:srgbClr val="000000"/>
                </a:solidFill>
                <a:latin typeface="Inter"/>
                <a:ea typeface="Inter"/>
                <a:cs typeface="Inter"/>
                <a:sym typeface="Inter"/>
              </a:rPr>
              <a:t>is als</a:t>
            </a:r>
            <a:r>
              <a:rPr lang="en-US" sz="1977">
                <a:solidFill>
                  <a:srgbClr val="000000"/>
                </a:solidFill>
                <a:latin typeface="Inter"/>
                <a:ea typeface="Inter"/>
                <a:cs typeface="Inter"/>
                <a:sym typeface="Inter"/>
              </a:rPr>
              <a:t>o </a:t>
            </a:r>
            <a:r>
              <a:rPr lang="en-US" sz="1977">
                <a:solidFill>
                  <a:srgbClr val="000000"/>
                </a:solidFill>
                <a:latin typeface="Inter"/>
                <a:ea typeface="Inter"/>
                <a:cs typeface="Inter"/>
                <a:sym typeface="Inter"/>
              </a:rPr>
              <a:t>g</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v</a:t>
            </a:r>
            <a:r>
              <a:rPr lang="en-US" sz="1977">
                <a:solidFill>
                  <a:srgbClr val="000000"/>
                </a:solidFill>
                <a:latin typeface="Inter"/>
                <a:ea typeface="Inter"/>
                <a:cs typeface="Inter"/>
                <a:sym typeface="Inter"/>
              </a:rPr>
              <a:t>en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 a pr</a:t>
            </a:r>
            <a:r>
              <a:rPr lang="en-US" sz="1977">
                <a:solidFill>
                  <a:srgbClr val="000000"/>
                </a:solidFill>
                <a:latin typeface="Inter"/>
                <a:ea typeface="Inter"/>
                <a:cs typeface="Inter"/>
                <a:sym typeface="Inter"/>
              </a:rPr>
              <a:t>ana</a:t>
            </a:r>
            <a:r>
              <a:rPr lang="en-US" sz="1977">
                <a:solidFill>
                  <a:srgbClr val="000000"/>
                </a:solidFill>
                <a:latin typeface="Inter"/>
                <a:ea typeface="Inter"/>
                <a:cs typeface="Inter"/>
                <a:sym typeface="Inter"/>
              </a:rPr>
              <a:t>ya</a:t>
            </a:r>
            <a:r>
              <a:rPr lang="en-US" sz="1977">
                <a:solidFill>
                  <a:srgbClr val="000000"/>
                </a:solidFill>
                <a:latin typeface="Inter"/>
                <a:ea typeface="Inter"/>
                <a:cs typeface="Inter"/>
                <a:sym typeface="Inter"/>
              </a:rPr>
              <a:t>m</a:t>
            </a:r>
            <a:r>
              <a:rPr lang="en-US" sz="1977">
                <a:solidFill>
                  <a:srgbClr val="000000"/>
                </a:solidFill>
                <a:latin typeface="Inter"/>
                <a:ea typeface="Inter"/>
                <a:cs typeface="Inter"/>
                <a:sym typeface="Inter"/>
              </a:rPr>
              <a:t>a </a:t>
            </a:r>
            <a:r>
              <a:rPr lang="en-US" sz="1977">
                <a:solidFill>
                  <a:srgbClr val="000000"/>
                </a:solidFill>
                <a:latin typeface="Inter"/>
                <a:ea typeface="Inter"/>
                <a:cs typeface="Inter"/>
                <a:sym typeface="Inter"/>
              </a:rPr>
              <a:t>pe</a:t>
            </a:r>
            <a:r>
              <a:rPr lang="en-US" sz="1977">
                <a:solidFill>
                  <a:srgbClr val="000000"/>
                </a:solidFill>
                <a:latin typeface="Inter"/>
                <a:ea typeface="Inter"/>
                <a:cs typeface="Inter"/>
                <a:sym typeface="Inter"/>
              </a:rPr>
              <a:t>rf</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rme</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th</a:t>
            </a:r>
            <a:r>
              <a:rPr lang="en-US" sz="1977">
                <a:solidFill>
                  <a:srgbClr val="000000"/>
                </a:solidFill>
                <a:latin typeface="Inter"/>
                <a:ea typeface="Inter"/>
                <a:cs typeface="Inter"/>
                <a:sym typeface="Inter"/>
              </a:rPr>
              <a:t> a l</a:t>
            </a:r>
            <a:r>
              <a:rPr lang="en-US" sz="1977">
                <a:solidFill>
                  <a:srgbClr val="000000"/>
                </a:solidFill>
                <a:latin typeface="Inter"/>
                <a:ea typeface="Inter"/>
                <a:cs typeface="Inter"/>
                <a:sym typeface="Inter"/>
              </a:rPr>
              <a:t>ow</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h</a:t>
            </a:r>
            <a:r>
              <a:rPr lang="en-US" sz="1977">
                <a:solidFill>
                  <a:srgbClr val="000000"/>
                </a:solidFill>
                <a:latin typeface="Inter"/>
                <a:ea typeface="Inter"/>
                <a:cs typeface="Inter"/>
                <a:sym typeface="Inter"/>
              </a:rPr>
              <a:t>umm</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ng</a:t>
            </a:r>
            <a:r>
              <a:rPr lang="en-US" sz="1977">
                <a:solidFill>
                  <a:srgbClr val="000000"/>
                </a:solidFill>
                <a:latin typeface="Inter"/>
                <a:ea typeface="Inter"/>
                <a:cs typeface="Inter"/>
                <a:sym typeface="Inter"/>
              </a:rPr>
              <a:t> e</a:t>
            </a:r>
            <a:r>
              <a:rPr lang="en-US" sz="1977">
                <a:solidFill>
                  <a:srgbClr val="000000"/>
                </a:solidFill>
                <a:latin typeface="Inter"/>
                <a:ea typeface="Inter"/>
                <a:cs typeface="Inter"/>
                <a:sym typeface="Inter"/>
              </a:rPr>
              <a:t>xh</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lat</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a:t>
            </a:r>
            <a:r>
              <a:rPr lang="en-US" b="true" sz="1977">
                <a:solidFill>
                  <a:srgbClr val="000000"/>
                </a:solidFill>
                <a:latin typeface="Inter Bold"/>
                <a:ea typeface="Inter Bold"/>
                <a:cs typeface="Inter Bold"/>
                <a:sym typeface="Inter Bold"/>
              </a:rPr>
              <a:t> </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Who is she considered the goddess of?</a:t>
            </a:r>
          </a:p>
        </p:txBody>
      </p:sp>
    </p:spTree>
  </p:cSld>
  <p:clrMapOvr>
    <a:masterClrMapping/>
  </p:clrMapOvr>
</p:sld>
</file>

<file path=ppt/slides/slide8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8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0" t="-1820" r="0" b="-1820"/>
            </a:stretch>
          </a:blipFill>
        </p:spPr>
      </p:sp>
      <p:sp>
        <p:nvSpPr>
          <p:cNvPr name="TextBox 6" id="6"/>
          <p:cNvSpPr txBox="true"/>
          <p:nvPr/>
        </p:nvSpPr>
        <p:spPr>
          <a:xfrm rot="0">
            <a:off x="4543663" y="315177"/>
            <a:ext cx="666274"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Bees</a:t>
            </a:r>
          </a:p>
        </p:txBody>
      </p:sp>
    </p:spTree>
  </p:cSld>
  <p:clrMapOvr>
    <a:masterClrMapping/>
  </p:clrMapOvr>
</p:sld>
</file>

<file path=ppt/slides/slide8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8.</a:t>
            </a:r>
          </a:p>
        </p:txBody>
      </p:sp>
      <p:sp>
        <p:nvSpPr>
          <p:cNvPr name="TextBox 6" id="6"/>
          <p:cNvSpPr txBox="true"/>
          <p:nvPr/>
        </p:nvSpPr>
        <p:spPr>
          <a:xfrm rot="0">
            <a:off x="252948" y="1401767"/>
            <a:ext cx="9035004" cy="47884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Until 1975, this Southeast Asian kingdom flew a red flag bearing a three-headed white elephant beneath a nine-tiered umbrella. </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Maha Sila Vir</a:t>
            </a:r>
            <a:r>
              <a:rPr lang="en-US" sz="1977">
                <a:solidFill>
                  <a:srgbClr val="000000"/>
                </a:solidFill>
                <a:latin typeface="Inter"/>
                <a:ea typeface="Inter"/>
                <a:cs typeface="Inter"/>
                <a:sym typeface="Inter"/>
              </a:rPr>
              <a:t>avo</a:t>
            </a:r>
            <a:r>
              <a:rPr lang="en-US" sz="1977">
                <a:solidFill>
                  <a:srgbClr val="000000"/>
                </a:solidFill>
                <a:latin typeface="Inter"/>
                <a:ea typeface="Inter"/>
                <a:cs typeface="Inter"/>
                <a:sym typeface="Inter"/>
              </a:rPr>
              <a:t>ng, a</a:t>
            </a:r>
            <a:r>
              <a:rPr lang="en-US" sz="1977">
                <a:solidFill>
                  <a:srgbClr val="000000"/>
                </a:solidFill>
                <a:latin typeface="Inter"/>
                <a:ea typeface="Inter"/>
                <a:cs typeface="Inter"/>
                <a:sym typeface="Inter"/>
              </a:rPr>
              <a:t> scholar of literature and history, was asked in 1945 to produce something distinct from the royal standard</a:t>
            </a:r>
            <a:r>
              <a:rPr lang="en-US" sz="1977">
                <a:solidFill>
                  <a:srgbClr val="000000"/>
                </a:solidFill>
                <a:latin typeface="Inter"/>
                <a:ea typeface="Inter"/>
                <a:cs typeface="Inter"/>
                <a:sym typeface="Inter"/>
              </a:rPr>
              <a:t>. H</a:t>
            </a:r>
            <a:r>
              <a:rPr lang="en-US" sz="1977">
                <a:solidFill>
                  <a:srgbClr val="000000"/>
                </a:solidFill>
                <a:latin typeface="Inter"/>
                <a:ea typeface="Inter"/>
                <a:cs typeface="Inter"/>
                <a:sym typeface="Inter"/>
              </a:rPr>
              <a:t>e took his cue from a neighboring country’s tricolor, which had displaced that country's own white-elephant flag.</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Identify the country [3]</a:t>
            </a: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Which mythological creature does the former flag represent? [3]</a:t>
            </a: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does the blue band in the center of the present flag represent? [4]</a:t>
            </a:r>
          </a:p>
          <a:p>
            <a:pPr algn="l">
              <a:lnSpc>
                <a:spcPts val="2767"/>
              </a:lnSpc>
            </a:pPr>
          </a:p>
          <a:p>
            <a:pPr algn="l">
              <a:lnSpc>
                <a:spcPts val="2767"/>
              </a:lnSpc>
            </a:pPr>
            <a:r>
              <a:rPr lang="en-US" sz="1977" i="true">
                <a:solidFill>
                  <a:srgbClr val="000000"/>
                </a:solidFill>
                <a:latin typeface="Inter Italics"/>
                <a:ea typeface="Inter Italics"/>
                <a:cs typeface="Inter Italics"/>
                <a:sym typeface="Inter Italics"/>
              </a:rPr>
              <a:t>(Pic follows)</a:t>
            </a:r>
          </a:p>
        </p:txBody>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018699"/>
            <a:ext cx="4912865" cy="3277802"/>
          </a:xfrm>
          <a:custGeom>
            <a:avLst/>
            <a:gdLst/>
            <a:ahLst/>
            <a:cxnLst/>
            <a:rect r="r" b="b" t="t" l="l"/>
            <a:pathLst>
              <a:path h="3277802" w="4912865">
                <a:moveTo>
                  <a:pt x="0" y="0"/>
                </a:moveTo>
                <a:lnTo>
                  <a:pt x="4912865" y="0"/>
                </a:lnTo>
                <a:lnTo>
                  <a:pt x="4912865" y="3277802"/>
                </a:lnTo>
                <a:lnTo>
                  <a:pt x="0" y="3277802"/>
                </a:lnTo>
                <a:lnTo>
                  <a:pt x="0" y="0"/>
                </a:lnTo>
                <a:close/>
              </a:path>
            </a:pathLst>
          </a:custGeom>
          <a:blipFill>
            <a:blip r:embed="rId2"/>
            <a:stretch>
              <a:fillRect l="0" t="0" r="0" b="0"/>
            </a:stretch>
          </a:blipFill>
        </p:spPr>
      </p:sp>
      <p:sp>
        <p:nvSpPr>
          <p:cNvPr name="Freeform 3" id="3"/>
          <p:cNvSpPr/>
          <p:nvPr/>
        </p:nvSpPr>
        <p:spPr>
          <a:xfrm flipH="false" flipV="false" rot="0">
            <a:off x="4912865" y="2020234"/>
            <a:ext cx="4912865" cy="3276267"/>
          </a:xfrm>
          <a:custGeom>
            <a:avLst/>
            <a:gdLst/>
            <a:ahLst/>
            <a:cxnLst/>
            <a:rect r="r" b="b" t="t" l="l"/>
            <a:pathLst>
              <a:path h="3276267" w="4912865">
                <a:moveTo>
                  <a:pt x="0" y="0"/>
                </a:moveTo>
                <a:lnTo>
                  <a:pt x="4912866" y="0"/>
                </a:lnTo>
                <a:lnTo>
                  <a:pt x="4912866" y="3276267"/>
                </a:lnTo>
                <a:lnTo>
                  <a:pt x="0" y="3276267"/>
                </a:lnTo>
                <a:lnTo>
                  <a:pt x="0" y="0"/>
                </a:lnTo>
                <a:close/>
              </a:path>
            </a:pathLst>
          </a:custGeom>
          <a:blipFill>
            <a:blip r:embed="rId3"/>
            <a:stretch>
              <a:fillRect l="0" t="0" r="0" b="0"/>
            </a:stretch>
          </a:blipFill>
        </p:spPr>
      </p:sp>
    </p:spTree>
  </p:cSld>
  <p:clrMapOvr>
    <a:masterClrMapping/>
  </p:clrMapOvr>
</p:sld>
</file>

<file path=ppt/slides/slide9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9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0" t="-6675" r="0" b="-6616"/>
            </a:stretch>
          </a:blipFill>
        </p:spPr>
      </p:sp>
      <p:sp>
        <p:nvSpPr>
          <p:cNvPr name="TextBox 6" id="6"/>
          <p:cNvSpPr txBox="true"/>
          <p:nvPr/>
        </p:nvSpPr>
        <p:spPr>
          <a:xfrm rot="0">
            <a:off x="3027700" y="315177"/>
            <a:ext cx="3698200"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Laos; Airavat; Mekong river</a:t>
            </a:r>
          </a:p>
        </p:txBody>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9.</a:t>
            </a:r>
          </a:p>
        </p:txBody>
      </p:sp>
      <p:sp>
        <p:nvSpPr>
          <p:cNvPr name="TextBox 6" id="6"/>
          <p:cNvSpPr txBox="true"/>
          <p:nvPr/>
        </p:nvSpPr>
        <p:spPr>
          <a:xfrm rot="0">
            <a:off x="252948" y="1401767"/>
            <a:ext cx="9035004" cy="54742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hlinkClick r:id="rId2" tooltip="https://www.nationalgeographic.com/culture/article/gayest-place-on-earth-yumbo-centrum"/>
              </a:rPr>
              <a:t>In post-WWII Soviet Russia, Stalin’s government banned Western music, leavi</a:t>
            </a:r>
            <a:r>
              <a:rPr lang="en-US" sz="1977">
                <a:solidFill>
                  <a:srgbClr val="000000"/>
                </a:solidFill>
                <a:latin typeface="Inter"/>
                <a:ea typeface="Inter"/>
                <a:cs typeface="Inter"/>
                <a:sym typeface="Inter"/>
                <a:hlinkClick r:id="rId3" tooltip="https://www.nationalgeographic.com/culture/article/gayest-place-on-earth-yumbo-centrum"/>
              </a:rPr>
              <a:t>ng fans desperate for alternatives</a:t>
            </a:r>
            <a:r>
              <a:rPr lang="en-US" sz="1977">
                <a:solidFill>
                  <a:srgbClr val="000000"/>
                </a:solidFill>
                <a:latin typeface="Inter"/>
                <a:ea typeface="Inter"/>
                <a:cs typeface="Inter"/>
                <a:sym typeface="Inter"/>
              </a:rPr>
              <a:t>. With this restriction</a:t>
            </a:r>
            <a:r>
              <a:rPr lang="en-US" sz="1977">
                <a:solidFill>
                  <a:srgbClr val="000000"/>
                </a:solidFill>
                <a:latin typeface="Inter"/>
                <a:ea typeface="Inter"/>
                <a:cs typeface="Inter"/>
                <a:sym typeface="Inter"/>
              </a:rPr>
              <a:t> and vinyl unobtainable, a sound engineer named Ruslan Bogoslovsky built a copy of a recording la</a:t>
            </a:r>
            <a:r>
              <a:rPr lang="en-US" sz="1977">
                <a:solidFill>
                  <a:srgbClr val="000000"/>
                </a:solidFill>
                <a:latin typeface="Inter"/>
                <a:ea typeface="Inter"/>
                <a:cs typeface="Inter"/>
                <a:sym typeface="Inter"/>
              </a:rPr>
              <a:t>the and</a:t>
            </a:r>
            <a:r>
              <a:rPr lang="en-US" sz="1977">
                <a:solidFill>
                  <a:srgbClr val="000000"/>
                </a:solidFill>
                <a:latin typeface="Inter"/>
                <a:ea typeface="Inter"/>
                <a:cs typeface="Inter"/>
                <a:sym typeface="Inter"/>
              </a:rPr>
              <a:t> starte</a:t>
            </a:r>
            <a:r>
              <a:rPr lang="en-US" sz="1977">
                <a:solidFill>
                  <a:srgbClr val="000000"/>
                </a:solidFill>
                <a:latin typeface="Inter"/>
                <a:ea typeface="Inter"/>
                <a:cs typeface="Inter"/>
                <a:sym typeface="Inter"/>
              </a:rPr>
              <a:t>d pressing bootlegs on</a:t>
            </a:r>
            <a:r>
              <a:rPr lang="en-US" sz="1977">
                <a:solidFill>
                  <a:srgbClr val="000000"/>
                </a:solidFill>
                <a:latin typeface="Inter"/>
                <a:ea typeface="Inter"/>
                <a:cs typeface="Inter"/>
                <a:sym typeface="Inter"/>
              </a:rPr>
              <a:t>to the </a:t>
            </a:r>
            <a:r>
              <a:rPr lang="en-US" sz="1977">
                <a:solidFill>
                  <a:srgbClr val="000000"/>
                </a:solidFill>
                <a:latin typeface="Inter"/>
                <a:ea typeface="Inter"/>
                <a:cs typeface="Inter"/>
                <a:sym typeface="Inter"/>
              </a:rPr>
              <a:t>flexible plastic</a:t>
            </a:r>
            <a:r>
              <a:rPr lang="en-US" sz="1977">
                <a:solidFill>
                  <a:srgbClr val="000000"/>
                </a:solidFill>
                <a:latin typeface="Inter"/>
                <a:ea typeface="Inter"/>
                <a:cs typeface="Inter"/>
                <a:sym typeface="Inter"/>
              </a:rPr>
              <a:t> shee</a:t>
            </a:r>
            <a:r>
              <a:rPr lang="en-US" sz="1977">
                <a:solidFill>
                  <a:srgbClr val="000000"/>
                </a:solidFill>
                <a:latin typeface="Inter"/>
                <a:ea typeface="Inter"/>
                <a:cs typeface="Inter"/>
                <a:sym typeface="Inter"/>
              </a:rPr>
              <a:t>ts available in bulk for free from hospital waste. The results were single-sided, played at 78 rpm, wore out after a few dozen plays, and had their spindle holes burned through with a lit cigarette.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a:t>
            </a:r>
            <a:r>
              <a:rPr lang="en-US" sz="1977">
                <a:solidFill>
                  <a:srgbClr val="000000"/>
                </a:solidFill>
                <a:latin typeface="Inter"/>
                <a:ea typeface="Inter"/>
                <a:cs typeface="Inter"/>
                <a:sym typeface="Inter"/>
              </a:rPr>
              <a:t>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rri</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jazz, r</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ck and roll,</a:t>
            </a:r>
            <a:r>
              <a:rPr lang="en-US" sz="1977">
                <a:solidFill>
                  <a:srgbClr val="000000"/>
                </a:solidFill>
                <a:latin typeface="Inter"/>
                <a:ea typeface="Inter"/>
                <a:cs typeface="Inter"/>
                <a:sym typeface="Inter"/>
              </a:rPr>
              <a:t> t</a:t>
            </a:r>
            <a:r>
              <a:rPr lang="en-US" sz="1977">
                <a:solidFill>
                  <a:srgbClr val="000000"/>
                </a:solidFill>
                <a:latin typeface="Inter"/>
                <a:ea typeface="Inter"/>
                <a:cs typeface="Inter"/>
                <a:sym typeface="Inter"/>
              </a:rPr>
              <a:t>ango </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nd we</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e sold h</a:t>
            </a:r>
            <a:r>
              <a:rPr lang="en-US" sz="1977">
                <a:solidFill>
                  <a:srgbClr val="000000"/>
                </a:solidFill>
                <a:latin typeface="Inter"/>
                <a:ea typeface="Inter"/>
                <a:cs typeface="Inter"/>
                <a:sym typeface="Inter"/>
              </a:rPr>
              <a:t>an</a:t>
            </a:r>
            <a:r>
              <a:rPr lang="en-US" sz="1977">
                <a:solidFill>
                  <a:srgbClr val="000000"/>
                </a:solidFill>
                <a:latin typeface="Inter"/>
                <a:ea typeface="Inter"/>
                <a:cs typeface="Inter"/>
                <a:sym typeface="Inter"/>
              </a:rPr>
              <a:t>d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 han</a:t>
            </a:r>
            <a:r>
              <a:rPr lang="en-US" sz="1977">
                <a:solidFill>
                  <a:srgbClr val="000000"/>
                </a:solidFill>
                <a:latin typeface="Inter"/>
                <a:ea typeface="Inter"/>
                <a:cs typeface="Inter"/>
                <a:sym typeface="Inter"/>
              </a:rPr>
              <a:t>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at flea market</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Over a m</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llio</a:t>
            </a:r>
            <a:r>
              <a:rPr lang="en-US" sz="1977">
                <a:solidFill>
                  <a:srgbClr val="000000"/>
                </a:solidFill>
                <a:latin typeface="Inter"/>
                <a:ea typeface="Inter"/>
                <a:cs typeface="Inter"/>
                <a:sym typeface="Inter"/>
              </a:rPr>
              <a:t>n records were</a:t>
            </a:r>
            <a:r>
              <a:rPr lang="en-US" sz="1977">
                <a:solidFill>
                  <a:srgbClr val="000000"/>
                </a:solidFill>
                <a:latin typeface="Inter"/>
                <a:ea typeface="Inter"/>
                <a:cs typeface="Inter"/>
                <a:sym typeface="Inter"/>
              </a:rPr>
              <a:t> circulated.</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Because </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f what</a:t>
            </a:r>
            <a:r>
              <a:rPr lang="en-US" sz="1977">
                <a:solidFill>
                  <a:srgbClr val="000000"/>
                </a:solidFill>
                <a:latin typeface="Inter"/>
                <a:ea typeface="Inter"/>
                <a:cs typeface="Inter"/>
                <a:sym typeface="Inter"/>
              </a:rPr>
              <a:t> the</a:t>
            </a:r>
            <a:r>
              <a:rPr lang="en-US" sz="1977">
                <a:solidFill>
                  <a:srgbClr val="000000"/>
                </a:solidFill>
                <a:latin typeface="Inter"/>
                <a:ea typeface="Inter"/>
                <a:cs typeface="Inter"/>
                <a:sym typeface="Inter"/>
              </a:rPr>
              <a:t>y were cut on, buyers could</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see</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bs, </a:t>
            </a:r>
            <a:r>
              <a:rPr lang="en-US" sz="1977">
                <a:solidFill>
                  <a:srgbClr val="000000"/>
                </a:solidFill>
                <a:latin typeface="Inter"/>
                <a:ea typeface="Inter"/>
                <a:cs typeface="Inter"/>
                <a:sym typeface="Inter"/>
              </a:rPr>
              <a:t>s</a:t>
            </a:r>
            <a:r>
              <a:rPr lang="en-US" sz="1977">
                <a:solidFill>
                  <a:srgbClr val="000000"/>
                </a:solidFill>
                <a:latin typeface="Inter"/>
                <a:ea typeface="Inter"/>
                <a:cs typeface="Inter"/>
                <a:sym typeface="Inter"/>
              </a:rPr>
              <a:t>kulls</a:t>
            </a:r>
            <a:r>
              <a:rPr lang="en-US" sz="1977">
                <a:solidFill>
                  <a:srgbClr val="000000"/>
                </a:solidFill>
                <a:latin typeface="Inter"/>
                <a:ea typeface="Inter"/>
                <a:cs typeface="Inter"/>
                <a:sym typeface="Inter"/>
              </a:rPr>
              <a:t> an</a:t>
            </a:r>
            <a:r>
              <a:rPr lang="en-US" sz="1977">
                <a:solidFill>
                  <a:srgbClr val="000000"/>
                </a:solidFill>
                <a:latin typeface="Inter"/>
                <a:ea typeface="Inter"/>
                <a:cs typeface="Inter"/>
                <a:sym typeface="Inter"/>
              </a:rPr>
              <a:t>d sh</a:t>
            </a: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te</a:t>
            </a:r>
            <a:r>
              <a:rPr lang="en-US" sz="1977">
                <a:solidFill>
                  <a:srgbClr val="000000"/>
                </a:solidFill>
                <a:latin typeface="Inter"/>
                <a:ea typeface="Inter"/>
                <a:cs typeface="Inter"/>
                <a:sym typeface="Inter"/>
              </a:rPr>
              <a:t>re</a:t>
            </a:r>
            <a:r>
              <a:rPr lang="en-US" sz="1977">
                <a:solidFill>
                  <a:srgbClr val="000000"/>
                </a:solidFill>
                <a:latin typeface="Inter"/>
                <a:ea typeface="Inter"/>
                <a:cs typeface="Inter"/>
                <a:sym typeface="Inter"/>
              </a:rPr>
              <a:t>d </a:t>
            </a:r>
            <a:r>
              <a:rPr lang="en-US" sz="1977">
                <a:solidFill>
                  <a:srgbClr val="000000"/>
                </a:solidFill>
                <a:latin typeface="Inter"/>
                <a:ea typeface="Inter"/>
                <a:cs typeface="Inter"/>
                <a:sym typeface="Inter"/>
              </a:rPr>
              <a:t>pe</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vises</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through t</a:t>
            </a:r>
            <a:r>
              <a:rPr lang="en-US" sz="1977">
                <a:solidFill>
                  <a:srgbClr val="000000"/>
                </a:solidFill>
                <a:latin typeface="Inter"/>
                <a:ea typeface="Inter"/>
                <a:cs typeface="Inter"/>
                <a:sym typeface="Inter"/>
              </a:rPr>
              <a:t>he </a:t>
            </a:r>
            <a:r>
              <a:rPr lang="en-US" sz="1977">
                <a:solidFill>
                  <a:srgbClr val="000000"/>
                </a:solidFill>
                <a:latin typeface="Inter"/>
                <a:ea typeface="Inter"/>
                <a:cs typeface="Inter"/>
                <a:sym typeface="Inter"/>
              </a:rPr>
              <a:t>grooves, wh</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ch gave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he records </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heir popu</a:t>
            </a:r>
            <a:r>
              <a:rPr lang="en-US" sz="1977">
                <a:solidFill>
                  <a:srgbClr val="000000"/>
                </a:solidFill>
                <a:latin typeface="Inter"/>
                <a:ea typeface="Inter"/>
                <a:cs typeface="Inter"/>
                <a:sym typeface="Inter"/>
              </a:rPr>
              <a:t>l</a:t>
            </a:r>
            <a:r>
              <a:rPr lang="en-US" sz="1977">
                <a:solidFill>
                  <a:srgbClr val="000000"/>
                </a:solidFill>
                <a:latin typeface="Inter"/>
                <a:ea typeface="Inter"/>
                <a:cs typeface="Inter"/>
                <a:sym typeface="Inter"/>
              </a:rPr>
              <a:t>ar nam</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a:t>
            </a:r>
            <a:r>
              <a:rPr lang="en-US" b="true" sz="1977">
                <a:solidFill>
                  <a:srgbClr val="000000"/>
                </a:solidFill>
                <a:latin typeface="Inter Bold"/>
                <a:ea typeface="Inter Bold"/>
                <a:cs typeface="Inter Bold"/>
                <a:sym typeface="Inter Bold"/>
              </a:rPr>
              <a:t> </a:t>
            </a:r>
            <a:r>
              <a:rPr lang="en-US" b="true" sz="1977">
                <a:solidFill>
                  <a:srgbClr val="000000"/>
                </a:solidFill>
                <a:latin typeface="Inter Bold"/>
                <a:ea typeface="Inter Bold"/>
                <a:cs typeface="Inter Bold"/>
                <a:sym typeface="Inter Bold"/>
              </a:rPr>
              <a:t>w</a:t>
            </a:r>
            <a:r>
              <a:rPr lang="en-US" b="true" sz="1977">
                <a:solidFill>
                  <a:srgbClr val="000000"/>
                </a:solidFill>
                <a:latin typeface="Inter Bold"/>
                <a:ea typeface="Inter Bold"/>
                <a:cs typeface="Inter Bold"/>
                <a:sym typeface="Inter Bold"/>
              </a:rPr>
              <a:t>er</a:t>
            </a:r>
            <a:r>
              <a:rPr lang="en-US" b="true" sz="1977">
                <a:solidFill>
                  <a:srgbClr val="000000"/>
                </a:solidFill>
                <a:latin typeface="Inter Bold"/>
                <a:ea typeface="Inter Bold"/>
                <a:cs typeface="Inter Bold"/>
                <a:sym typeface="Inter Bold"/>
              </a:rPr>
              <a:t>e they </a:t>
            </a:r>
            <a:r>
              <a:rPr lang="en-US" b="true" sz="1977">
                <a:solidFill>
                  <a:srgbClr val="000000"/>
                </a:solidFill>
                <a:latin typeface="Inter Bold"/>
                <a:ea typeface="Inter Bold"/>
                <a:cs typeface="Inter Bold"/>
                <a:sym typeface="Inter Bold"/>
              </a:rPr>
              <a:t>mad</a:t>
            </a:r>
            <a:r>
              <a:rPr lang="en-US" b="true" sz="1977">
                <a:solidFill>
                  <a:srgbClr val="000000"/>
                </a:solidFill>
                <a:latin typeface="Inter Bold"/>
                <a:ea typeface="Inter Bold"/>
                <a:cs typeface="Inter Bold"/>
                <a:sym typeface="Inter Bold"/>
              </a:rPr>
              <a:t>e from an</a:t>
            </a:r>
            <a:r>
              <a:rPr lang="en-US" b="true" sz="1977">
                <a:solidFill>
                  <a:srgbClr val="000000"/>
                </a:solidFill>
                <a:latin typeface="Inter Bold"/>
                <a:ea typeface="Inter Bold"/>
                <a:cs typeface="Inter Bold"/>
                <a:sym typeface="Inter Bold"/>
              </a:rPr>
              <a:t>d</a:t>
            </a:r>
            <a:r>
              <a:rPr lang="en-US" b="true" sz="1977">
                <a:solidFill>
                  <a:srgbClr val="000000"/>
                </a:solidFill>
                <a:latin typeface="Inter Bold"/>
                <a:ea typeface="Inter Bold"/>
                <a:cs typeface="Inter Bold"/>
                <a:sym typeface="Inter Bold"/>
              </a:rPr>
              <a:t> what w</a:t>
            </a:r>
            <a:r>
              <a:rPr lang="en-US" b="true" sz="1977">
                <a:solidFill>
                  <a:srgbClr val="000000"/>
                </a:solidFill>
                <a:latin typeface="Inter Bold"/>
                <a:ea typeface="Inter Bold"/>
                <a:cs typeface="Inter Bold"/>
                <a:sym typeface="Inter Bold"/>
              </a:rPr>
              <a:t>e</a:t>
            </a:r>
            <a:r>
              <a:rPr lang="en-US" b="true" sz="1977">
                <a:solidFill>
                  <a:srgbClr val="000000"/>
                </a:solidFill>
                <a:latin typeface="Inter Bold"/>
                <a:ea typeface="Inter Bold"/>
                <a:cs typeface="Inter Bold"/>
                <a:sym typeface="Inter Bold"/>
              </a:rPr>
              <a:t>re </a:t>
            </a:r>
            <a:r>
              <a:rPr lang="en-US" b="true" sz="1977">
                <a:solidFill>
                  <a:srgbClr val="000000"/>
                </a:solidFill>
                <a:latin typeface="Inter Bold"/>
                <a:ea typeface="Inter Bold"/>
                <a:cs typeface="Inter Bold"/>
                <a:sym typeface="Inter Bold"/>
              </a:rPr>
              <a:t>t</a:t>
            </a:r>
            <a:r>
              <a:rPr lang="en-US" b="true" sz="1977">
                <a:solidFill>
                  <a:srgbClr val="000000"/>
                </a:solidFill>
                <a:latin typeface="Inter Bold"/>
                <a:ea typeface="Inter Bold"/>
                <a:cs typeface="Inter Bold"/>
                <a:sym typeface="Inter Bold"/>
              </a:rPr>
              <a:t>he</a:t>
            </a:r>
            <a:r>
              <a:rPr lang="en-US" b="true" sz="1977">
                <a:solidFill>
                  <a:srgbClr val="000000"/>
                </a:solidFill>
                <a:latin typeface="Inter Bold"/>
                <a:ea typeface="Inter Bold"/>
                <a:cs typeface="Inter Bold"/>
                <a:sym typeface="Inter Bold"/>
              </a:rPr>
              <a:t>y </a:t>
            </a:r>
            <a:r>
              <a:rPr lang="en-US" b="true" sz="1977">
                <a:solidFill>
                  <a:srgbClr val="000000"/>
                </a:solidFill>
                <a:latin typeface="Inter Bold"/>
                <a:ea typeface="Inter Bold"/>
                <a:cs typeface="Inter Bold"/>
                <a:sym typeface="Inter Bold"/>
              </a:rPr>
              <a:t>called? [5+5]</a:t>
            </a:r>
          </a:p>
        </p:txBody>
      </p:sp>
    </p:spTree>
  </p:cSld>
  <p:clrMapOvr>
    <a:masterClrMapping/>
  </p:clrMapOvr>
</p:sld>
</file>

<file path=ppt/slides/slide9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95.xml><?xml version="1.0" encoding="utf-8"?>
<p:sld xmlns:p="http://schemas.openxmlformats.org/presentationml/2006/main" xmlns:a="http://schemas.openxmlformats.org/drawingml/2006/main" xmlns:r="http://schemas.openxmlformats.org/officeDocument/2006/relationships">
  <p:cSld>
    <p:bg>
      <p:bgPr>
        <a:solidFill>
          <a:srgbClr val="F3F3F2"/>
        </a:solidFill>
      </p:bgPr>
    </p:bg>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698481" y="1041199"/>
            <a:ext cx="6356637" cy="6274001"/>
          </a:xfrm>
          <a:custGeom>
            <a:avLst/>
            <a:gdLst/>
            <a:ahLst/>
            <a:cxnLst/>
            <a:rect r="r" b="b" t="t" l="l"/>
            <a:pathLst>
              <a:path h="6274001" w="6356637">
                <a:moveTo>
                  <a:pt x="0" y="0"/>
                </a:moveTo>
                <a:lnTo>
                  <a:pt x="6356638" y="0"/>
                </a:lnTo>
                <a:lnTo>
                  <a:pt x="6356638" y="6274001"/>
                </a:lnTo>
                <a:lnTo>
                  <a:pt x="0" y="6274001"/>
                </a:lnTo>
                <a:lnTo>
                  <a:pt x="0" y="0"/>
                </a:lnTo>
                <a:close/>
              </a:path>
            </a:pathLst>
          </a:custGeom>
          <a:blipFill>
            <a:blip r:embed="rId2"/>
            <a:stretch>
              <a:fillRect l="0" t="0" r="0" b="0"/>
            </a:stretch>
          </a:blipFill>
        </p:spPr>
      </p:sp>
      <p:sp>
        <p:nvSpPr>
          <p:cNvPr name="TextBox 6" id="6"/>
          <p:cNvSpPr txBox="true"/>
          <p:nvPr/>
        </p:nvSpPr>
        <p:spPr>
          <a:xfrm rot="0">
            <a:off x="782419" y="315177"/>
            <a:ext cx="8188762"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Discarded X-ray films; known as bone music or "ribs" (rebra)</a:t>
            </a:r>
          </a:p>
        </p:txBody>
      </p:sp>
    </p:spTree>
  </p:cSld>
  <p:clrMapOvr>
    <a:masterClrMapping/>
  </p:clrMapOvr>
</p:sld>
</file>

<file path=ppt/slides/slide9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10.</a:t>
            </a:r>
          </a:p>
        </p:txBody>
      </p:sp>
      <p:sp>
        <p:nvSpPr>
          <p:cNvPr name="TextBox 6" id="6"/>
          <p:cNvSpPr txBox="true"/>
          <p:nvPr/>
        </p:nvSpPr>
        <p:spPr>
          <a:xfrm rot="0">
            <a:off x="252948" y="1401767"/>
            <a:ext cx="9035004" cy="51313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A</a:t>
            </a:r>
            <a:r>
              <a:rPr lang="en-US" sz="1977">
                <a:solidFill>
                  <a:srgbClr val="000000"/>
                </a:solidFill>
                <a:latin typeface="Inter"/>
                <a:ea typeface="Inter"/>
                <a:cs typeface="Inter"/>
                <a:sym typeface="Inter"/>
              </a:rPr>
              <a:t> blazar is a supermassive black hole shooting out a jet of plasma at almost light speed. One of them, </a:t>
            </a:r>
            <a:r>
              <a:rPr lang="en-US" sz="1977" i="true">
                <a:solidFill>
                  <a:srgbClr val="000000"/>
                </a:solidFill>
                <a:latin typeface="Inter Italics"/>
                <a:ea typeface="Inter Italics"/>
                <a:cs typeface="Inter Italics"/>
                <a:sym typeface="Inter Italics"/>
              </a:rPr>
              <a:t>PKS 1424+240,</a:t>
            </a:r>
            <a:r>
              <a:rPr lang="en-US" sz="1977">
                <a:solidFill>
                  <a:srgbClr val="000000"/>
                </a:solidFill>
                <a:latin typeface="Inter"/>
                <a:ea typeface="Inter"/>
                <a:cs typeface="Inter"/>
                <a:sym typeface="Inter"/>
              </a:rPr>
              <a:t> was a</a:t>
            </a:r>
            <a:r>
              <a:rPr lang="en-US" sz="1977">
                <a:solidFill>
                  <a:srgbClr val="000000"/>
                </a:solidFill>
                <a:latin typeface="Inter"/>
                <a:ea typeface="Inter"/>
                <a:cs typeface="Inter"/>
                <a:sym typeface="Inter"/>
              </a:rPr>
              <a:t>mong</a:t>
            </a:r>
            <a:r>
              <a:rPr lang="en-US" sz="1977">
                <a:solidFill>
                  <a:srgbClr val="000000"/>
                </a:solidFill>
                <a:latin typeface="Inter"/>
                <a:ea typeface="Inter"/>
                <a:cs typeface="Inter"/>
                <a:sym typeface="Inter"/>
              </a:rPr>
              <a:t> the</a:t>
            </a:r>
            <a:r>
              <a:rPr lang="en-US" sz="1977">
                <a:solidFill>
                  <a:srgbClr val="000000"/>
                </a:solidFill>
                <a:latin typeface="Inter"/>
                <a:ea typeface="Inter"/>
                <a:cs typeface="Inter"/>
                <a:sym typeface="Inter"/>
              </a:rPr>
              <a:t> brightest gamma-ray and neutrino sources in the sky, yet its jet seemed to move slowly. After 15 ye</a:t>
            </a:r>
            <a:r>
              <a:rPr lang="en-US" sz="1977">
                <a:solidFill>
                  <a:srgbClr val="000000"/>
                </a:solidFill>
                <a:latin typeface="Inter"/>
                <a:ea typeface="Inter"/>
                <a:cs typeface="Inter"/>
                <a:sym typeface="Inter"/>
              </a:rPr>
              <a:t>ar</a:t>
            </a:r>
            <a:r>
              <a:rPr lang="en-US" sz="1977">
                <a:solidFill>
                  <a:srgbClr val="000000"/>
                </a:solidFill>
                <a:latin typeface="Inter"/>
                <a:ea typeface="Inter"/>
                <a:cs typeface="Inter"/>
                <a:sym typeface="Inter"/>
              </a:rPr>
              <a:t>s of research, astronom</a:t>
            </a:r>
            <a:r>
              <a:rPr lang="en-US" sz="1977">
                <a:solidFill>
                  <a:srgbClr val="000000"/>
                </a:solidFill>
                <a:latin typeface="Inter"/>
                <a:ea typeface="Inter"/>
                <a:cs typeface="Inter"/>
                <a:sym typeface="Inter"/>
              </a:rPr>
              <a:t>ers at </a:t>
            </a:r>
            <a:r>
              <a:rPr lang="en-US" sz="1977">
                <a:solidFill>
                  <a:srgbClr val="000000"/>
                </a:solidFill>
                <a:latin typeface="Inter"/>
                <a:ea typeface="Inter"/>
                <a:cs typeface="Inter"/>
                <a:sym typeface="Inter"/>
              </a:rPr>
              <a:t>the Max</a:t>
            </a:r>
            <a:r>
              <a:rPr lang="en-US" sz="1977">
                <a:solidFill>
                  <a:srgbClr val="000000"/>
                </a:solidFill>
                <a:latin typeface="Inter"/>
                <a:ea typeface="Inter"/>
                <a:cs typeface="Inter"/>
                <a:sym typeface="Inter"/>
              </a:rPr>
              <a:t> Pla</a:t>
            </a:r>
            <a:r>
              <a:rPr lang="en-US" sz="1977">
                <a:solidFill>
                  <a:srgbClr val="000000"/>
                </a:solidFill>
                <a:latin typeface="Inter"/>
                <a:ea typeface="Inter"/>
                <a:cs typeface="Inter"/>
                <a:sym typeface="Inter"/>
              </a:rPr>
              <a:t>nck</a:t>
            </a:r>
            <a:r>
              <a:rPr lang="en-US" sz="1977">
                <a:solidFill>
                  <a:srgbClr val="000000"/>
                </a:solidFill>
                <a:latin typeface="Inter"/>
                <a:ea typeface="Inter"/>
                <a:cs typeface="Inter"/>
                <a:sym typeface="Inter"/>
              </a:rPr>
              <a:t> In</a:t>
            </a:r>
            <a:r>
              <a:rPr lang="en-US" sz="1977">
                <a:solidFill>
                  <a:srgbClr val="000000"/>
                </a:solidFill>
                <a:latin typeface="Inter"/>
                <a:ea typeface="Inter"/>
                <a:cs typeface="Inter"/>
                <a:sym typeface="Inter"/>
              </a:rPr>
              <a:t>stitut</a:t>
            </a:r>
            <a:r>
              <a:rPr lang="en-US" sz="1977">
                <a:solidFill>
                  <a:srgbClr val="000000"/>
                </a:solidFill>
                <a:latin typeface="Inter"/>
                <a:ea typeface="Inter"/>
                <a:cs typeface="Inter"/>
                <a:sym typeface="Inter"/>
              </a:rPr>
              <a:t>e found</a:t>
            </a:r>
            <a:r>
              <a:rPr lang="en-US" sz="1977">
                <a:solidFill>
                  <a:srgbClr val="000000"/>
                </a:solidFill>
                <a:latin typeface="Inter"/>
                <a:ea typeface="Inter"/>
                <a:cs typeface="Inter"/>
                <a:sym typeface="Inter"/>
              </a:rPr>
              <a:t> th</a:t>
            </a:r>
            <a:r>
              <a:rPr lang="en-US" sz="1977">
                <a:solidFill>
                  <a:srgbClr val="000000"/>
                </a:solidFill>
                <a:latin typeface="Inter"/>
                <a:ea typeface="Inter"/>
                <a:cs typeface="Inter"/>
                <a:sym typeface="Inter"/>
              </a:rPr>
              <a:t>e jet</a:t>
            </a:r>
            <a:r>
              <a:rPr lang="en-US" sz="1977">
                <a:solidFill>
                  <a:srgbClr val="000000"/>
                </a:solidFill>
                <a:latin typeface="Inter"/>
                <a:ea typeface="Inter"/>
                <a:cs typeface="Inter"/>
                <a:sym typeface="Inter"/>
              </a:rPr>
              <a:t> is ai</a:t>
            </a:r>
            <a:r>
              <a:rPr lang="en-US" sz="1977">
                <a:solidFill>
                  <a:srgbClr val="000000"/>
                </a:solidFill>
                <a:latin typeface="Inter"/>
                <a:ea typeface="Inter"/>
                <a:cs typeface="Inter"/>
                <a:sym typeface="Inter"/>
              </a:rPr>
              <a:t>med </a:t>
            </a:r>
            <a:r>
              <a:rPr lang="en-US" sz="1977">
                <a:solidFill>
                  <a:srgbClr val="000000"/>
                </a:solidFill>
                <a:latin typeface="Inter"/>
                <a:ea typeface="Inter"/>
                <a:cs typeface="Inter"/>
                <a:sym typeface="Inter"/>
              </a:rPr>
              <a:t>almost perfectly at Earth. The slowness is a projection effect and the direct view boosts its apparent brightness.</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nickname for this blazar comes from a mid-20th-century work of fiction that features a fiery, dangerous watcher whose gaze can only be turned in one direction at a time.</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nickname/ fictional character?</a:t>
            </a:r>
          </a:p>
          <a:p>
            <a:pPr algn="l">
              <a:lnSpc>
                <a:spcPts val="2767"/>
              </a:lnSpc>
            </a:pPr>
          </a:p>
          <a:p>
            <a:pPr algn="l">
              <a:lnSpc>
                <a:spcPts val="2767"/>
              </a:lnSpc>
            </a:pPr>
            <a:r>
              <a:rPr lang="en-US" sz="1977" i="true">
                <a:solidFill>
                  <a:srgbClr val="000000"/>
                </a:solidFill>
                <a:latin typeface="Inter Italics"/>
                <a:ea typeface="Inter Italics"/>
                <a:cs typeface="Inter Italics"/>
                <a:sym typeface="Inter Italics"/>
              </a:rPr>
              <a:t>(Pic follows)</a:t>
            </a:r>
          </a:p>
        </p:txBody>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258361" y="-298579"/>
            <a:ext cx="7280059" cy="7910124"/>
          </a:xfrm>
          <a:custGeom>
            <a:avLst/>
            <a:gdLst/>
            <a:ahLst/>
            <a:cxnLst/>
            <a:rect r="r" b="b" t="t" l="l"/>
            <a:pathLst>
              <a:path h="7910124" w="7280059">
                <a:moveTo>
                  <a:pt x="0" y="0"/>
                </a:moveTo>
                <a:lnTo>
                  <a:pt x="7280059" y="0"/>
                </a:lnTo>
                <a:lnTo>
                  <a:pt x="7280059" y="7910125"/>
                </a:lnTo>
                <a:lnTo>
                  <a:pt x="0" y="7910125"/>
                </a:lnTo>
                <a:lnTo>
                  <a:pt x="0" y="0"/>
                </a:lnTo>
                <a:close/>
              </a:path>
            </a:pathLst>
          </a:custGeom>
          <a:blipFill>
            <a:blip r:embed="rId2"/>
            <a:stretch>
              <a:fillRect l="-4334" t="0" r="-4319" b="0"/>
            </a:stretch>
          </a:blipFill>
        </p:spPr>
      </p:sp>
    </p:spTree>
  </p:cSld>
  <p:clrMapOvr>
    <a:masterClrMapping/>
  </p:clrMapOvr>
</p:sld>
</file>

<file path=ppt/slides/slide9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9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7177" t="0" r="-7177" b="0"/>
            </a:stretch>
          </a:blipFill>
        </p:spPr>
      </p:sp>
      <p:sp>
        <p:nvSpPr>
          <p:cNvPr name="TextBox 6" id="6"/>
          <p:cNvSpPr txBox="true"/>
          <p:nvPr/>
        </p:nvSpPr>
        <p:spPr>
          <a:xfrm rot="0">
            <a:off x="3944660" y="315177"/>
            <a:ext cx="1864281"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Eye of Sauron</a:t>
            </a:r>
          </a:p>
        </p:txBody>
      </p:sp>
    </p:spTree>
  </p:cSld>
  <p:clrMapOvr>
    <a:masterClrMapping/>
  </p:clrMapOvr>
</p:sld>
</file>

<file path=ppt/slides/slide10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100333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11.</a:t>
            </a:r>
          </a:p>
        </p:txBody>
      </p:sp>
      <p:sp>
        <p:nvSpPr>
          <p:cNvPr name="TextBox 6" id="6"/>
          <p:cNvSpPr txBox="true"/>
          <p:nvPr/>
        </p:nvSpPr>
        <p:spPr>
          <a:xfrm rot="0">
            <a:off x="252948" y="1401767"/>
            <a:ext cx="9035004" cy="23881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he €500 is the highest-value </a:t>
            </a:r>
            <a:r>
              <a:rPr lang="en-US" sz="1977">
                <a:solidFill>
                  <a:srgbClr val="000000"/>
                </a:solidFill>
                <a:latin typeface="Inter"/>
                <a:ea typeface="Inter"/>
                <a:cs typeface="Inter"/>
                <a:sym typeface="Inter"/>
                <a:hlinkClick r:id="rId2" tooltip="https://en.wikipedia.org/wiki/Euro_banknote"/>
              </a:rPr>
              <a:t>euro banknote</a:t>
            </a:r>
            <a:r>
              <a:rPr lang="en-US" sz="1977">
                <a:solidFill>
                  <a:srgbClr val="000000"/>
                </a:solidFill>
                <a:latin typeface="Inter"/>
                <a:ea typeface="Inter"/>
                <a:cs typeface="Inter"/>
                <a:sym typeface="Inter"/>
              </a:rPr>
              <a:t>.</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It was nickna</a:t>
            </a:r>
            <a:r>
              <a:rPr lang="en-US" sz="1977">
                <a:solidFill>
                  <a:srgbClr val="000000"/>
                </a:solidFill>
                <a:latin typeface="Inter"/>
                <a:ea typeface="Inter"/>
                <a:cs typeface="Inter"/>
                <a:sym typeface="Inter"/>
              </a:rPr>
              <a:t>med</a:t>
            </a:r>
            <a:r>
              <a:rPr lang="en-US" sz="1977">
                <a:solidFill>
                  <a:srgbClr val="000000"/>
                </a:solidFill>
                <a:latin typeface="Inter"/>
                <a:ea typeface="Inter"/>
                <a:cs typeface="Inter"/>
                <a:sym typeface="Inter"/>
              </a:rPr>
              <a:t> the</a:t>
            </a:r>
            <a:r>
              <a:rPr lang="en-US" sz="1977">
                <a:solidFill>
                  <a:srgbClr val="000000"/>
                </a:solidFill>
                <a:latin typeface="Inter"/>
                <a:ea typeface="Inter"/>
                <a:cs typeface="Inter"/>
                <a:sym typeface="Inter"/>
              </a:rPr>
              <a:t> ___ _____  because everyone knew it existed but nobody ever saw one. </a:t>
            </a:r>
            <a:r>
              <a:rPr lang="en-US" sz="1977">
                <a:solidFill>
                  <a:srgbClr val="000000"/>
                </a:solidFill>
                <a:latin typeface="Inter"/>
                <a:ea typeface="Inter"/>
                <a:cs typeface="Inter"/>
                <a:sym typeface="Inter"/>
              </a:rPr>
              <a:t>The </a:t>
            </a:r>
            <a:r>
              <a:rPr lang="en-US" sz="1977">
                <a:solidFill>
                  <a:srgbClr val="000000"/>
                </a:solidFill>
                <a:latin typeface="Inter"/>
                <a:ea typeface="Inter"/>
                <a:cs typeface="Inter"/>
                <a:sym typeface="Inter"/>
              </a:rPr>
              <a:t>ECB</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st</a:t>
            </a:r>
            <a:r>
              <a:rPr lang="en-US" sz="1977">
                <a:solidFill>
                  <a:srgbClr val="000000"/>
                </a:solidFill>
                <a:latin typeface="Inter"/>
                <a:ea typeface="Inter"/>
                <a:cs typeface="Inter"/>
                <a:sym typeface="Inter"/>
              </a:rPr>
              <a:t>o</a:t>
            </a:r>
            <a:r>
              <a:rPr lang="en-US" sz="1977">
                <a:solidFill>
                  <a:srgbClr val="000000"/>
                </a:solidFill>
                <a:latin typeface="Inter"/>
                <a:ea typeface="Inter"/>
                <a:cs typeface="Inter"/>
                <a:sym typeface="Inter"/>
              </a:rPr>
              <a:t>pped</a:t>
            </a:r>
            <a:r>
              <a:rPr lang="en-US" sz="1977">
                <a:solidFill>
                  <a:srgbClr val="000000"/>
                </a:solidFill>
                <a:latin typeface="Inter"/>
                <a:ea typeface="Inter"/>
                <a:cs typeface="Inter"/>
                <a:sym typeface="Inter"/>
              </a:rPr>
              <a:t> issuin</a:t>
            </a:r>
            <a:r>
              <a:rPr lang="en-US" sz="1977">
                <a:solidFill>
                  <a:srgbClr val="000000"/>
                </a:solidFill>
                <a:latin typeface="Inter"/>
                <a:ea typeface="Inter"/>
                <a:cs typeface="Inter"/>
                <a:sym typeface="Inter"/>
              </a:rPr>
              <a:t>g</a:t>
            </a:r>
            <a:r>
              <a:rPr lang="en-US" sz="1977">
                <a:solidFill>
                  <a:srgbClr val="000000"/>
                </a:solidFill>
                <a:latin typeface="Inter"/>
                <a:ea typeface="Inter"/>
                <a:cs typeface="Inter"/>
                <a:sym typeface="Inter"/>
              </a:rPr>
              <a:t> i</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 in</a:t>
            </a:r>
            <a:r>
              <a:rPr lang="en-US" sz="1977">
                <a:solidFill>
                  <a:srgbClr val="000000"/>
                </a:solidFill>
                <a:latin typeface="Inter"/>
                <a:ea typeface="Inter"/>
                <a:cs typeface="Inter"/>
                <a:sym typeface="Inter"/>
              </a:rPr>
              <a:t> 2019 </a:t>
            </a:r>
            <a:r>
              <a:rPr lang="en-US" sz="1977">
                <a:solidFill>
                  <a:srgbClr val="000000"/>
                </a:solidFill>
                <a:latin typeface="Inter"/>
                <a:ea typeface="Inter"/>
                <a:cs typeface="Inter"/>
                <a:sym typeface="Inter"/>
              </a:rPr>
              <a:t>pre</a:t>
            </a:r>
            <a:r>
              <a:rPr lang="en-US" sz="1977">
                <a:solidFill>
                  <a:srgbClr val="000000"/>
                </a:solidFill>
                <a:latin typeface="Inter"/>
                <a:ea typeface="Inter"/>
                <a:cs typeface="Inter"/>
                <a:sym typeface="Inter"/>
              </a:rPr>
              <a:t>c</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sely</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be</a:t>
            </a:r>
            <a:r>
              <a:rPr lang="en-US" sz="1977">
                <a:solidFill>
                  <a:srgbClr val="000000"/>
                </a:solidFill>
                <a:latin typeface="Inter"/>
                <a:ea typeface="Inter"/>
                <a:cs typeface="Inter"/>
                <a:sym typeface="Inter"/>
              </a:rPr>
              <a:t>ca</a:t>
            </a:r>
            <a:r>
              <a:rPr lang="en-US" sz="1977">
                <a:solidFill>
                  <a:srgbClr val="000000"/>
                </a:solidFill>
                <a:latin typeface="Inter"/>
                <a:ea typeface="Inter"/>
                <a:cs typeface="Inter"/>
                <a:sym typeface="Inter"/>
              </a:rPr>
              <a:t>us</a:t>
            </a:r>
            <a:r>
              <a:rPr lang="en-US" sz="1977">
                <a:solidFill>
                  <a:srgbClr val="000000"/>
                </a:solidFill>
                <a:latin typeface="Inter"/>
                <a:ea typeface="Inter"/>
                <a:cs typeface="Inter"/>
                <a:sym typeface="Inter"/>
              </a:rPr>
              <a:t>e i</a:t>
            </a: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s mai</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us</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rs</a:t>
            </a:r>
            <a:r>
              <a:rPr lang="en-US" sz="1977">
                <a:solidFill>
                  <a:srgbClr val="000000"/>
                </a:solidFill>
                <a:latin typeface="Inter"/>
                <a:ea typeface="Inter"/>
                <a:cs typeface="Inter"/>
                <a:sym typeface="Inter"/>
              </a:rPr>
              <a:t> </a:t>
            </a:r>
            <a:r>
              <a:rPr lang="en-US" sz="1977">
                <a:solidFill>
                  <a:srgbClr val="000000"/>
                </a:solidFill>
                <a:latin typeface="Inter"/>
                <a:ea typeface="Inter"/>
                <a:cs typeface="Inter"/>
                <a:sym typeface="Inter"/>
              </a:rPr>
              <a:t>w</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 c</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i</a:t>
            </a:r>
            <a:r>
              <a:rPr lang="en-US" sz="1977">
                <a:solidFill>
                  <a:srgbClr val="000000"/>
                </a:solidFill>
                <a:latin typeface="Inter"/>
                <a:ea typeface="Inter"/>
                <a:cs typeface="Inter"/>
                <a:sym typeface="Inter"/>
              </a:rPr>
              <a:t>mi</a:t>
            </a:r>
            <a:r>
              <a:rPr lang="en-US" sz="1977">
                <a:solidFill>
                  <a:srgbClr val="000000"/>
                </a:solidFill>
                <a:latin typeface="Inter"/>
                <a:ea typeface="Inter"/>
                <a:cs typeface="Inter"/>
                <a:sym typeface="Inter"/>
              </a:rPr>
              <a:t>n</a:t>
            </a:r>
            <a:r>
              <a:rPr lang="en-US" sz="1977">
                <a:solidFill>
                  <a:srgbClr val="000000"/>
                </a:solidFill>
                <a:latin typeface="Inter"/>
                <a:ea typeface="Inter"/>
                <a:cs typeface="Inter"/>
                <a:sym typeface="Inter"/>
              </a:rPr>
              <a:t>als.</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FITB</a:t>
            </a:r>
          </a:p>
        </p:txBody>
      </p:sp>
    </p:spTree>
  </p:cSld>
  <p:clrMapOvr>
    <a:masterClrMapping/>
  </p:clrMapOvr>
</p:sld>
</file>

<file path=ppt/slides/slide10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10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2104536" y="1222416"/>
            <a:ext cx="6501072" cy="1082624"/>
          </a:xfrm>
          <a:custGeom>
            <a:avLst/>
            <a:gdLst/>
            <a:ahLst/>
            <a:cxnLst/>
            <a:rect r="r" b="b" t="t" l="l"/>
            <a:pathLst>
              <a:path h="1082624" w="6501072">
                <a:moveTo>
                  <a:pt x="0" y="0"/>
                </a:moveTo>
                <a:lnTo>
                  <a:pt x="6501073" y="0"/>
                </a:lnTo>
                <a:lnTo>
                  <a:pt x="6501073" y="1082624"/>
                </a:lnTo>
                <a:lnTo>
                  <a:pt x="0" y="1082624"/>
                </a:lnTo>
                <a:lnTo>
                  <a:pt x="0" y="0"/>
                </a:lnTo>
                <a:close/>
              </a:path>
            </a:pathLst>
          </a:custGeom>
          <a:blipFill>
            <a:blip r:embed="rId2"/>
            <a:stretch>
              <a:fillRect l="0" t="0" r="0" b="-280925"/>
            </a:stretch>
          </a:blipFill>
        </p:spPr>
      </p:sp>
      <p:sp>
        <p:nvSpPr>
          <p:cNvPr name="Freeform 6" id="6"/>
          <p:cNvSpPr/>
          <p:nvPr/>
        </p:nvSpPr>
        <p:spPr>
          <a:xfrm flipH="false" flipV="false" rot="0">
            <a:off x="2221957" y="2305040"/>
            <a:ext cx="5606463" cy="4878460"/>
          </a:xfrm>
          <a:custGeom>
            <a:avLst/>
            <a:gdLst/>
            <a:ahLst/>
            <a:cxnLst/>
            <a:rect r="r" b="b" t="t" l="l"/>
            <a:pathLst>
              <a:path h="4878460" w="5606463">
                <a:moveTo>
                  <a:pt x="0" y="0"/>
                </a:moveTo>
                <a:lnTo>
                  <a:pt x="5606463" y="0"/>
                </a:lnTo>
                <a:lnTo>
                  <a:pt x="5606463" y="4878460"/>
                </a:lnTo>
                <a:lnTo>
                  <a:pt x="0" y="4878460"/>
                </a:lnTo>
                <a:lnTo>
                  <a:pt x="0" y="0"/>
                </a:lnTo>
                <a:close/>
              </a:path>
            </a:pathLst>
          </a:custGeom>
          <a:blipFill>
            <a:blip r:embed="rId3"/>
            <a:stretch>
              <a:fillRect l="0" t="0" r="0" b="0"/>
            </a:stretch>
          </a:blipFill>
        </p:spPr>
      </p:sp>
      <p:sp>
        <p:nvSpPr>
          <p:cNvPr name="TextBox 7" id="7"/>
          <p:cNvSpPr txBox="true"/>
          <p:nvPr/>
        </p:nvSpPr>
        <p:spPr>
          <a:xfrm rot="0">
            <a:off x="4215765" y="315177"/>
            <a:ext cx="1322070"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Bin Laden</a:t>
            </a:r>
          </a:p>
        </p:txBody>
      </p:sp>
    </p:spTree>
  </p:cSld>
  <p:clrMapOvr>
    <a:masterClrMapping/>
  </p:clrMapOvr>
</p:sld>
</file>

<file path=ppt/slides/slide10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TextBox 5" id="5"/>
          <p:cNvSpPr txBox="true"/>
          <p:nvPr/>
        </p:nvSpPr>
        <p:spPr>
          <a:xfrm rot="0">
            <a:off x="357545" y="197067"/>
            <a:ext cx="2179579" cy="580390"/>
          </a:xfrm>
          <a:prstGeom prst="rect">
            <a:avLst/>
          </a:prstGeom>
        </p:spPr>
        <p:txBody>
          <a:bodyPr anchor="t" rtlCol="false" tIns="0" lIns="0" bIns="0" rIns="0">
            <a:spAutoFit/>
          </a:bodyPr>
          <a:lstStyle/>
          <a:p>
            <a:pPr algn="l">
              <a:lnSpc>
                <a:spcPts val="4759"/>
              </a:lnSpc>
            </a:pPr>
            <a:r>
              <a:rPr lang="en-US" sz="3399" b="true">
                <a:solidFill>
                  <a:srgbClr val="FFFFFF"/>
                </a:solidFill>
                <a:latin typeface="Inter Bold"/>
                <a:ea typeface="Inter Bold"/>
                <a:cs typeface="Inter Bold"/>
                <a:sym typeface="Inter Bold"/>
              </a:rPr>
              <a:t>12.</a:t>
            </a:r>
          </a:p>
        </p:txBody>
      </p:sp>
      <p:sp>
        <p:nvSpPr>
          <p:cNvPr name="TextBox 6" id="6"/>
          <p:cNvSpPr txBox="true"/>
          <p:nvPr/>
        </p:nvSpPr>
        <p:spPr>
          <a:xfrm rot="0">
            <a:off x="252948" y="1401767"/>
            <a:ext cx="9035004" cy="4788482"/>
          </a:xfrm>
          <a:prstGeom prst="rect">
            <a:avLst/>
          </a:prstGeom>
        </p:spPr>
        <p:txBody>
          <a:bodyPr anchor="t" rtlCol="false" tIns="0" lIns="0" bIns="0" rIns="0">
            <a:spAutoFit/>
          </a:bodyPr>
          <a:lstStyle/>
          <a:p>
            <a:pPr algn="l" marL="426854" indent="-213427" lvl="1">
              <a:lnSpc>
                <a:spcPts val="2767"/>
              </a:lnSpc>
              <a:buFont typeface="Arial"/>
              <a:buChar char="•"/>
            </a:pPr>
            <a:r>
              <a:rPr lang="en-US" sz="1977">
                <a:solidFill>
                  <a:srgbClr val="000000"/>
                </a:solidFill>
                <a:latin typeface="Inter"/>
                <a:ea typeface="Inter"/>
                <a:cs typeface="Inter"/>
                <a:sym typeface="Inter"/>
              </a:rPr>
              <a:t>T</a:t>
            </a:r>
            <a:r>
              <a:rPr lang="en-US" sz="1977">
                <a:solidFill>
                  <a:srgbClr val="000000"/>
                </a:solidFill>
                <a:latin typeface="Inter"/>
                <a:ea typeface="Inter"/>
                <a:cs typeface="Inter"/>
                <a:sym typeface="Inter"/>
              </a:rPr>
              <a:t>his building is an octagon with no prayer hall. At its center is not a floor but a bare outcrop of exposed bedrock.</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mosaics carry some of the earliest dated Quranic inscriptions anywhere in the world. One band, over the inner arcade, is addressed directly to Christians, warning them not to say "Three."</a:t>
            </a:r>
          </a:p>
          <a:p>
            <a:pPr algn="l">
              <a:lnSpc>
                <a:spcPts val="2767"/>
              </a:lnSpc>
            </a:pPr>
          </a:p>
          <a:p>
            <a:pPr algn="l" marL="426854" indent="-213427" lvl="1">
              <a:lnSpc>
                <a:spcPts val="2767"/>
              </a:lnSpc>
              <a:buFont typeface="Arial"/>
              <a:buChar char="•"/>
            </a:pPr>
            <a:r>
              <a:rPr lang="en-US" sz="1977">
                <a:solidFill>
                  <a:srgbClr val="000000"/>
                </a:solidFill>
                <a:latin typeface="Inter"/>
                <a:ea typeface="Inter"/>
                <a:cs typeface="Inter"/>
                <a:sym typeface="Inter"/>
              </a:rPr>
              <a:t>The </a:t>
            </a:r>
            <a:r>
              <a:rPr lang="en-US" sz="1977">
                <a:solidFill>
                  <a:srgbClr val="000000"/>
                </a:solidFill>
                <a:latin typeface="Inter"/>
                <a:ea typeface="Inter"/>
                <a:cs typeface="Inter"/>
                <a:sym typeface="Inter"/>
              </a:rPr>
              <a:t>Crusaders turned</a:t>
            </a:r>
            <a:r>
              <a:rPr lang="en-US" sz="1977">
                <a:solidFill>
                  <a:srgbClr val="000000"/>
                </a:solidFill>
                <a:latin typeface="Inter"/>
                <a:ea typeface="Inter"/>
                <a:cs typeface="Inter"/>
                <a:sym typeface="Inter"/>
              </a:rPr>
              <a:t> it into a church, faced </a:t>
            </a:r>
            <a:r>
              <a:rPr lang="en-US" sz="1977">
                <a:solidFill>
                  <a:srgbClr val="000000"/>
                </a:solidFill>
                <a:latin typeface="Inter"/>
                <a:ea typeface="Inter"/>
                <a:cs typeface="Inter"/>
                <a:sym typeface="Inter"/>
              </a:rPr>
              <a:t>the rock</a:t>
            </a:r>
            <a:r>
              <a:rPr lang="en-US" sz="1977">
                <a:solidFill>
                  <a:srgbClr val="000000"/>
                </a:solidFill>
                <a:latin typeface="Inter"/>
                <a:ea typeface="Inter"/>
                <a:cs typeface="Inter"/>
                <a:sym typeface="Inter"/>
              </a:rPr>
              <a:t> in</a:t>
            </a:r>
            <a:r>
              <a:rPr lang="en-US" sz="1977">
                <a:solidFill>
                  <a:srgbClr val="000000"/>
                </a:solidFill>
                <a:latin typeface="Inter"/>
                <a:ea typeface="Inter"/>
                <a:cs typeface="Inter"/>
                <a:sym typeface="Inter"/>
              </a:rPr>
              <a:t> ma</a:t>
            </a:r>
            <a:r>
              <a:rPr lang="en-US" sz="1977">
                <a:solidFill>
                  <a:srgbClr val="000000"/>
                </a:solidFill>
                <a:latin typeface="Inter"/>
                <a:ea typeface="Inter"/>
                <a:cs typeface="Inter"/>
                <a:sym typeface="Inter"/>
              </a:rPr>
              <a:t>rble and </a:t>
            </a:r>
            <a:r>
              <a:rPr lang="en-US" sz="1977">
                <a:solidFill>
                  <a:srgbClr val="000000"/>
                </a:solidFill>
                <a:latin typeface="Inter"/>
                <a:ea typeface="Inter"/>
                <a:cs typeface="Inter"/>
                <a:sym typeface="Inter"/>
              </a:rPr>
              <a:t>cut Lat</a:t>
            </a:r>
            <a:r>
              <a:rPr lang="en-US" sz="1977">
                <a:solidFill>
                  <a:srgbClr val="000000"/>
                </a:solidFill>
                <a:latin typeface="Inter"/>
                <a:ea typeface="Inter"/>
                <a:cs typeface="Inter"/>
                <a:sym typeface="Inter"/>
              </a:rPr>
              <a:t>in text</a:t>
            </a:r>
            <a:r>
              <a:rPr lang="en-US" sz="1977">
                <a:solidFill>
                  <a:srgbClr val="000000"/>
                </a:solidFill>
                <a:latin typeface="Inter"/>
                <a:ea typeface="Inter"/>
                <a:cs typeface="Inter"/>
                <a:sym typeface="Inter"/>
              </a:rPr>
              <a:t>s over</a:t>
            </a:r>
            <a:r>
              <a:rPr lang="en-US" sz="1977">
                <a:solidFill>
                  <a:srgbClr val="000000"/>
                </a:solidFill>
                <a:latin typeface="Inter"/>
                <a:ea typeface="Inter"/>
                <a:cs typeface="Inter"/>
                <a:sym typeface="Inter"/>
              </a:rPr>
              <a:t> th</a:t>
            </a:r>
            <a:r>
              <a:rPr lang="en-US" sz="1977">
                <a:solidFill>
                  <a:srgbClr val="000000"/>
                </a:solidFill>
                <a:latin typeface="Inter"/>
                <a:ea typeface="Inter"/>
                <a:cs typeface="Inter"/>
                <a:sym typeface="Inter"/>
              </a:rPr>
              <a:t>e Arabi</a:t>
            </a:r>
            <a:r>
              <a:rPr lang="en-US" sz="1977">
                <a:solidFill>
                  <a:srgbClr val="000000"/>
                </a:solidFill>
                <a:latin typeface="Inter"/>
                <a:ea typeface="Inter"/>
                <a:cs typeface="Inter"/>
                <a:sym typeface="Inter"/>
              </a:rPr>
              <a:t>c. Salah</a:t>
            </a:r>
            <a:r>
              <a:rPr lang="en-US" sz="1977">
                <a:solidFill>
                  <a:srgbClr val="000000"/>
                </a:solidFill>
                <a:latin typeface="Inter"/>
                <a:ea typeface="Inter"/>
                <a:cs typeface="Inter"/>
                <a:sym typeface="Inter"/>
              </a:rPr>
              <a:t>uddin stripp</a:t>
            </a:r>
            <a:r>
              <a:rPr lang="en-US" sz="1977">
                <a:solidFill>
                  <a:srgbClr val="000000"/>
                </a:solidFill>
                <a:latin typeface="Inter"/>
                <a:ea typeface="Inter"/>
                <a:cs typeface="Inter"/>
                <a:sym typeface="Inter"/>
              </a:rPr>
              <a:t>ed all of that o</a:t>
            </a:r>
            <a:r>
              <a:rPr lang="en-US" sz="1977">
                <a:solidFill>
                  <a:srgbClr val="000000"/>
                </a:solidFill>
                <a:latin typeface="Inter"/>
                <a:ea typeface="Inter"/>
                <a:cs typeface="Inter"/>
                <a:sym typeface="Inter"/>
              </a:rPr>
              <a:t>ut aft</a:t>
            </a:r>
            <a:r>
              <a:rPr lang="en-US" sz="1977">
                <a:solidFill>
                  <a:srgbClr val="000000"/>
                </a:solidFill>
                <a:latin typeface="Inter"/>
                <a:ea typeface="Inter"/>
                <a:cs typeface="Inter"/>
                <a:sym typeface="Inter"/>
              </a:rPr>
              <a:t>e</a:t>
            </a:r>
            <a:r>
              <a:rPr lang="en-US" sz="1977">
                <a:solidFill>
                  <a:srgbClr val="000000"/>
                </a:solidFill>
                <a:latin typeface="Inter"/>
                <a:ea typeface="Inter"/>
                <a:cs typeface="Inter"/>
                <a:sym typeface="Inter"/>
              </a:rPr>
              <a:t>r</a:t>
            </a:r>
            <a:r>
              <a:rPr lang="en-US" sz="1977">
                <a:solidFill>
                  <a:srgbClr val="000000"/>
                </a:solidFill>
                <a:latin typeface="Inter"/>
                <a:ea typeface="Inter"/>
                <a:cs typeface="Inter"/>
                <a:sym typeface="Inter"/>
              </a:rPr>
              <a:t> 1187.</a:t>
            </a:r>
          </a:p>
          <a:p>
            <a:pPr algn="l">
              <a:lnSpc>
                <a:spcPts val="2767"/>
              </a:lnSpc>
            </a:pPr>
          </a:p>
          <a:p>
            <a:pPr algn="l" marL="426854" indent="-213427" lvl="1">
              <a:lnSpc>
                <a:spcPts val="2767"/>
              </a:lnSpc>
              <a:buFont typeface="Arial"/>
              <a:buChar char="•"/>
            </a:pPr>
            <a:r>
              <a:rPr lang="en-US" b="true" sz="1977">
                <a:solidFill>
                  <a:srgbClr val="000000"/>
                </a:solidFill>
                <a:latin typeface="Inter Bold"/>
                <a:ea typeface="Inter Bold"/>
                <a:cs typeface="Inter Bold"/>
                <a:sym typeface="Inter Bold"/>
              </a:rPr>
              <a:t>Wh</a:t>
            </a:r>
            <a:r>
              <a:rPr lang="en-US" b="true" sz="1977">
                <a:solidFill>
                  <a:srgbClr val="000000"/>
                </a:solidFill>
                <a:latin typeface="Inter Bold"/>
                <a:ea typeface="Inter Bold"/>
                <a:cs typeface="Inter Bold"/>
                <a:sym typeface="Inter Bold"/>
              </a:rPr>
              <a:t>at building is this?</a:t>
            </a:r>
          </a:p>
          <a:p>
            <a:pPr algn="l">
              <a:lnSpc>
                <a:spcPts val="2767"/>
              </a:lnSpc>
            </a:pPr>
          </a:p>
          <a:p>
            <a:pPr algn="l">
              <a:lnSpc>
                <a:spcPts val="2767"/>
              </a:lnSpc>
            </a:pPr>
            <a:r>
              <a:rPr lang="en-US" sz="1977" i="true">
                <a:solidFill>
                  <a:srgbClr val="000000"/>
                </a:solidFill>
                <a:latin typeface="Inter Italics"/>
                <a:ea typeface="Inter Italics"/>
                <a:cs typeface="Inter Italics"/>
                <a:sym typeface="Inter Italics"/>
              </a:rPr>
              <a:t>(Pic follows)</a:t>
            </a:r>
          </a:p>
          <a:p>
            <a:pPr algn="l">
              <a:lnSpc>
                <a:spcPts val="2767"/>
              </a:lnSpc>
            </a:pPr>
          </a:p>
        </p:txBody>
      </p:sp>
    </p:spTree>
  </p:cSld>
  <p:clrMapOvr>
    <a:masterClrMapping/>
  </p:clrMapOvr>
</p:sld>
</file>

<file path=ppt/slides/slide10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56" y="646435"/>
            <a:ext cx="9758056" cy="6019580"/>
          </a:xfrm>
          <a:custGeom>
            <a:avLst/>
            <a:gdLst/>
            <a:ahLst/>
            <a:cxnLst/>
            <a:rect r="r" b="b" t="t" l="l"/>
            <a:pathLst>
              <a:path h="6019580" w="9758056">
                <a:moveTo>
                  <a:pt x="0" y="0"/>
                </a:moveTo>
                <a:lnTo>
                  <a:pt x="9758056" y="0"/>
                </a:lnTo>
                <a:lnTo>
                  <a:pt x="9758056" y="6019581"/>
                </a:lnTo>
                <a:lnTo>
                  <a:pt x="0" y="6019581"/>
                </a:lnTo>
                <a:lnTo>
                  <a:pt x="0" y="0"/>
                </a:lnTo>
                <a:close/>
              </a:path>
            </a:pathLst>
          </a:custGeom>
          <a:blipFill>
            <a:blip r:embed="rId2"/>
            <a:stretch>
              <a:fillRect l="0" t="0" r="0" b="0"/>
            </a:stretch>
          </a:blipFill>
        </p:spPr>
      </p:sp>
    </p:spTree>
  </p:cSld>
  <p:clrMapOvr>
    <a:masterClrMapping/>
  </p:clrMapOvr>
</p:sld>
</file>

<file path=ppt/slides/slide10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095690" y="3172595"/>
            <a:ext cx="1562219" cy="372745"/>
          </a:xfrm>
          <a:prstGeom prst="rect">
            <a:avLst/>
          </a:prstGeom>
        </p:spPr>
        <p:txBody>
          <a:bodyPr anchor="t" rtlCol="false" tIns="0" lIns="0" bIns="0" rIns="0">
            <a:spAutoFit/>
          </a:bodyPr>
          <a:lstStyle/>
          <a:p>
            <a:pPr algn="ctr">
              <a:lnSpc>
                <a:spcPts val="3079"/>
              </a:lnSpc>
            </a:pPr>
            <a:r>
              <a:rPr lang="en-US" b="true" sz="2199">
                <a:solidFill>
                  <a:srgbClr val="100361"/>
                </a:solidFill>
                <a:latin typeface="Inter Bold"/>
                <a:ea typeface="Inter Bold"/>
                <a:cs typeface="Inter Bold"/>
                <a:sym typeface="Inter Bold"/>
              </a:rPr>
              <a:t>safety slide</a:t>
            </a:r>
          </a:p>
        </p:txBody>
      </p:sp>
    </p:spTree>
  </p:cSld>
  <p:clrMapOvr>
    <a:masterClrMapping/>
  </p:clrMapOvr>
</p:sld>
</file>

<file path=ppt/slides/slide10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9753600" cy="1041199"/>
            <a:chOff x="0" y="0"/>
            <a:chExt cx="3612444" cy="385629"/>
          </a:xfrm>
        </p:grpSpPr>
        <p:sp>
          <p:nvSpPr>
            <p:cNvPr name="Freeform 3" id="3"/>
            <p:cNvSpPr/>
            <p:nvPr/>
          </p:nvSpPr>
          <p:spPr>
            <a:xfrm flipH="false" flipV="false" rot="0">
              <a:off x="0" y="0"/>
              <a:ext cx="3612445" cy="385629"/>
            </a:xfrm>
            <a:custGeom>
              <a:avLst/>
              <a:gdLst/>
              <a:ahLst/>
              <a:cxnLst/>
              <a:rect r="r" b="b" t="t" l="l"/>
              <a:pathLst>
                <a:path h="385629" w="3612445">
                  <a:moveTo>
                    <a:pt x="0" y="0"/>
                  </a:moveTo>
                  <a:lnTo>
                    <a:pt x="3612445" y="0"/>
                  </a:lnTo>
                  <a:lnTo>
                    <a:pt x="3612445" y="385629"/>
                  </a:lnTo>
                  <a:lnTo>
                    <a:pt x="0" y="385629"/>
                  </a:lnTo>
                  <a:close/>
                </a:path>
              </a:pathLst>
            </a:custGeom>
            <a:solidFill>
              <a:srgbClr val="100361"/>
            </a:solidFill>
          </p:spPr>
        </p:sp>
        <p:sp>
          <p:nvSpPr>
            <p:cNvPr name="TextBox 4" id="4"/>
            <p:cNvSpPr txBox="true"/>
            <p:nvPr/>
          </p:nvSpPr>
          <p:spPr>
            <a:xfrm>
              <a:off x="0" y="-28575"/>
              <a:ext cx="3612444" cy="414204"/>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0" y="1041199"/>
            <a:ext cx="9753600" cy="6274001"/>
          </a:xfrm>
          <a:custGeom>
            <a:avLst/>
            <a:gdLst/>
            <a:ahLst/>
            <a:cxnLst/>
            <a:rect r="r" b="b" t="t" l="l"/>
            <a:pathLst>
              <a:path h="6274001" w="9753600">
                <a:moveTo>
                  <a:pt x="0" y="0"/>
                </a:moveTo>
                <a:lnTo>
                  <a:pt x="9753600" y="0"/>
                </a:lnTo>
                <a:lnTo>
                  <a:pt x="9753600" y="6274001"/>
                </a:lnTo>
                <a:lnTo>
                  <a:pt x="0" y="6274001"/>
                </a:lnTo>
                <a:lnTo>
                  <a:pt x="0" y="0"/>
                </a:lnTo>
                <a:close/>
              </a:path>
            </a:pathLst>
          </a:custGeom>
          <a:blipFill>
            <a:blip r:embed="rId2"/>
            <a:stretch>
              <a:fillRect l="-4207" t="0" r="-3112" b="0"/>
            </a:stretch>
          </a:blipFill>
        </p:spPr>
      </p:sp>
      <p:sp>
        <p:nvSpPr>
          <p:cNvPr name="TextBox 6" id="6"/>
          <p:cNvSpPr txBox="true"/>
          <p:nvPr/>
        </p:nvSpPr>
        <p:spPr>
          <a:xfrm rot="0">
            <a:off x="1591211" y="315177"/>
            <a:ext cx="6571179"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Dome of the Rock (Qubbat al-Sakhra), Jerusalem</a:t>
            </a:r>
          </a:p>
        </p:txBody>
      </p:sp>
    </p:spTree>
  </p:cSld>
  <p:clrMapOvr>
    <a:masterClrMapping/>
  </p:clrMapOvr>
</p:sld>
</file>

<file path=ppt/slides/slide107.xml><?xml version="1.0" encoding="utf-8"?>
<p:sld xmlns:p="http://schemas.openxmlformats.org/presentationml/2006/main" xmlns:a="http://schemas.openxmlformats.org/drawingml/2006/main" xmlns:r="http://schemas.openxmlformats.org/officeDocument/2006/relationships">
  <p:cSld>
    <p:bg>
      <p:bgPr>
        <a:solidFill>
          <a:srgbClr val="100361"/>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753600" cy="7315200"/>
          </a:xfrm>
          <a:custGeom>
            <a:avLst/>
            <a:gdLst/>
            <a:ahLst/>
            <a:cxnLst/>
            <a:rect r="r" b="b" t="t" l="l"/>
            <a:pathLst>
              <a:path h="7315200" w="9753600">
                <a:moveTo>
                  <a:pt x="0" y="0"/>
                </a:moveTo>
                <a:lnTo>
                  <a:pt x="9753600" y="0"/>
                </a:lnTo>
                <a:lnTo>
                  <a:pt x="9753600" y="7315200"/>
                </a:lnTo>
                <a:lnTo>
                  <a:pt x="0" y="7315200"/>
                </a:lnTo>
                <a:lnTo>
                  <a:pt x="0" y="0"/>
                </a:lnTo>
                <a:close/>
              </a:path>
            </a:pathLst>
          </a:custGeom>
          <a:blipFill>
            <a:blip r:embed="rId2"/>
            <a:stretch>
              <a:fillRect l="-16666" t="0" r="-16666" b="0"/>
            </a:stretch>
          </a:blipFill>
        </p:spPr>
      </p:sp>
      <p:sp>
        <p:nvSpPr>
          <p:cNvPr name="TextBox 3" id="3"/>
          <p:cNvSpPr txBox="true"/>
          <p:nvPr/>
        </p:nvSpPr>
        <p:spPr>
          <a:xfrm rot="0">
            <a:off x="4695408" y="3172595"/>
            <a:ext cx="362783" cy="372745"/>
          </a:xfrm>
          <a:prstGeom prst="rect">
            <a:avLst/>
          </a:prstGeom>
        </p:spPr>
        <p:txBody>
          <a:bodyPr anchor="t" rtlCol="false" tIns="0" lIns="0" bIns="0" rIns="0">
            <a:spAutoFit/>
          </a:bodyPr>
          <a:lstStyle/>
          <a:p>
            <a:pPr algn="ctr">
              <a:lnSpc>
                <a:spcPts val="3079"/>
              </a:lnSpc>
            </a:pPr>
            <a:r>
              <a:rPr lang="en-US" sz="2199" b="true">
                <a:solidFill>
                  <a:srgbClr val="FFFFFF"/>
                </a:solidFill>
                <a:latin typeface="Inter Bold"/>
                <a:ea typeface="Inter Bold"/>
                <a:cs typeface="Inter Bold"/>
                <a:sym typeface="Inter Bold"/>
              </a:rPr>
              <a:t>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DAHOO3sv79E</dc:identifier>
  <dcterms:modified xsi:type="dcterms:W3CDTF">2011-08-01T06:04:30Z</dcterms:modified>
  <cp:revision>1</cp:revision>
  <dc:title>Lord of the Rings by Prayag Mohanty</dc:title>
</cp:coreProperties>
</file>