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slide+xml" PartName="/ppt/slides/slide86.xml"/>
  <Override ContentType="application/vnd.openxmlformats-officedocument.presentationml.slide+xml" PartName="/ppt/slides/slide8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Lst>
  <p:sldSz cx="9753600" cy="7315200"/>
  <p:notesSz cx="6858000" cy="9144000"/>
  <p:embeddedFontLst>
    <p:embeddedFont>
      <p:font typeface="Forum" charset="1" panose="02000000000000000000"/>
      <p:regular r:id="rId93"/>
    </p:embeddedFont>
    <p:embeddedFont>
      <p:font typeface="Atkinson Hyperlegible" charset="1" panose="00000000000000000000"/>
      <p:regular r:id="rId94"/>
    </p:embeddedFont>
    <p:embeddedFont>
      <p:font typeface="Atkinson Hyperlegible Bold" charset="1" panose="00000000000000000000"/>
      <p:regular r:id="rId95"/>
    </p:embeddedFont>
    <p:embeddedFont>
      <p:font typeface="Atkinson Hyperlegible Italics" charset="1" panose="00000000000000000000"/>
      <p:regular r:id="rId9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slides/slide70.xml" Type="http://schemas.openxmlformats.org/officeDocument/2006/relationships/slide"/><Relationship Id="rId76" Target="slides/slide71.xml" Type="http://schemas.openxmlformats.org/officeDocument/2006/relationships/slide"/><Relationship Id="rId77" Target="slides/slide72.xml" Type="http://schemas.openxmlformats.org/officeDocument/2006/relationships/slide"/><Relationship Id="rId78" Target="slides/slide73.xml" Type="http://schemas.openxmlformats.org/officeDocument/2006/relationships/slide"/><Relationship Id="rId79" Target="slides/slide74.xml" Type="http://schemas.openxmlformats.org/officeDocument/2006/relationships/slide"/><Relationship Id="rId8" Target="slides/slide3.xml" Type="http://schemas.openxmlformats.org/officeDocument/2006/relationships/slide"/><Relationship Id="rId80" Target="slides/slide75.xml" Type="http://schemas.openxmlformats.org/officeDocument/2006/relationships/slide"/><Relationship Id="rId81" Target="slides/slide76.xml" Type="http://schemas.openxmlformats.org/officeDocument/2006/relationships/slide"/><Relationship Id="rId82" Target="slides/slide77.xml" Type="http://schemas.openxmlformats.org/officeDocument/2006/relationships/slide"/><Relationship Id="rId83" Target="slides/slide78.xml" Type="http://schemas.openxmlformats.org/officeDocument/2006/relationships/slide"/><Relationship Id="rId84" Target="slides/slide79.xml" Type="http://schemas.openxmlformats.org/officeDocument/2006/relationships/slide"/><Relationship Id="rId85" Target="slides/slide80.xml" Type="http://schemas.openxmlformats.org/officeDocument/2006/relationships/slide"/><Relationship Id="rId86" Target="slides/slide81.xml" Type="http://schemas.openxmlformats.org/officeDocument/2006/relationships/slide"/><Relationship Id="rId87" Target="slides/slide82.xml" Type="http://schemas.openxmlformats.org/officeDocument/2006/relationships/slide"/><Relationship Id="rId88" Target="slides/slide83.xml" Type="http://schemas.openxmlformats.org/officeDocument/2006/relationships/slide"/><Relationship Id="rId89" Target="slides/slide84.xml" Type="http://schemas.openxmlformats.org/officeDocument/2006/relationships/slide"/><Relationship Id="rId9" Target="slides/slide4.xml" Type="http://schemas.openxmlformats.org/officeDocument/2006/relationships/slide"/><Relationship Id="rId90" Target="slides/slide85.xml" Type="http://schemas.openxmlformats.org/officeDocument/2006/relationships/slide"/><Relationship Id="rId91" Target="slides/slide86.xml" Type="http://schemas.openxmlformats.org/officeDocument/2006/relationships/slide"/><Relationship Id="rId92" Target="slides/slide87.xml" Type="http://schemas.openxmlformats.org/officeDocument/2006/relationships/slide"/><Relationship Id="rId93" Target="fonts/font93.fntdata" Type="http://schemas.openxmlformats.org/officeDocument/2006/relationships/font"/><Relationship Id="rId94" Target="fonts/font94.fntdata" Type="http://schemas.openxmlformats.org/officeDocument/2006/relationships/font"/><Relationship Id="rId95" Target="fonts/font95.fntdata" Type="http://schemas.openxmlformats.org/officeDocument/2006/relationships/font"/><Relationship Id="rId96" Target="fonts/font96.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12.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https://www.youtube.com/watch?v=YYOKMUTTDdA" TargetMode="External" Type="http://schemas.openxmlformats.org/officeDocument/2006/relationships/video"/></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png" Type="http://schemas.openxmlformats.org/officeDocument/2006/relationships/image"/><Relationship Id="rId3" Target="../media/image28.pn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s>
</file>

<file path=ppt/slides/_rels/slide6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6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7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12.png" Type="http://schemas.openxmlformats.org/officeDocument/2006/relationships/image"/></Relationships>
</file>

<file path=ppt/slides/_rels/slide7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7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png" Type="http://schemas.openxmlformats.org/officeDocument/2006/relationships/image"/><Relationship Id="rId4" Target="../media/image12.png" Type="http://schemas.openxmlformats.org/officeDocument/2006/relationships/image"/></Relationships>
</file>

<file path=ppt/slides/_rels/slide7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7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s>
</file>

<file path=ppt/slides/_rels/slide7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7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s>
</file>

<file path=ppt/slides/_rels/slide7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s>
</file>

<file path=ppt/slides/_rels/slide8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s>
</file>

<file path=ppt/slides/_rels/slide8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_rels/slide8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s>
</file>

<file path=ppt/slides/_rels/slide8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s>
</file>

<file path=ppt/slides/_rels/slide8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https://www.youtube.com/watch?v=YYOKMUTTDdA" TargetMode="External" Type="http://schemas.openxmlformats.org/officeDocument/2006/relationships/video"/></Relationships>
</file>

<file path=ppt/slides/_rels/slide8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https://www.youtube.com/watch?v=SCQGnVrTsAM" TargetMode="External" Type="http://schemas.openxmlformats.org/officeDocument/2006/relationships/video"/></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BFBFB"/>
        </a:solidFill>
      </p:bgPr>
    </p:bg>
    <p:spTree>
      <p:nvGrpSpPr>
        <p:cNvPr id="1" name=""/>
        <p:cNvGrpSpPr/>
        <p:nvPr/>
      </p:nvGrpSpPr>
      <p:grpSpPr>
        <a:xfrm>
          <a:off x="0" y="0"/>
          <a:ext cx="0" cy="0"/>
          <a:chOff x="0" y="0"/>
          <a:chExt cx="0" cy="0"/>
        </a:xfrm>
      </p:grpSpPr>
      <p:grpSp>
        <p:nvGrpSpPr>
          <p:cNvPr name="Group 2" id="2"/>
          <p:cNvGrpSpPr/>
          <p:nvPr/>
        </p:nvGrpSpPr>
        <p:grpSpPr>
          <a:xfrm rot="0">
            <a:off x="-1537598" y="5147"/>
            <a:ext cx="13312750" cy="9984562"/>
            <a:chOff x="0" y="0"/>
            <a:chExt cx="17750333" cy="13312750"/>
          </a:xfrm>
        </p:grpSpPr>
        <p:sp>
          <p:nvSpPr>
            <p:cNvPr name="Freeform 3" id="3"/>
            <p:cNvSpPr/>
            <p:nvPr/>
          </p:nvSpPr>
          <p:spPr>
            <a:xfrm flipH="false" flipV="false" rot="0">
              <a:off x="0" y="0"/>
              <a:ext cx="17750333" cy="13312750"/>
            </a:xfrm>
            <a:custGeom>
              <a:avLst/>
              <a:gdLst/>
              <a:ahLst/>
              <a:cxnLst/>
              <a:rect r="r" b="b" t="t" l="l"/>
              <a:pathLst>
                <a:path h="13312750" w="17750333">
                  <a:moveTo>
                    <a:pt x="0" y="0"/>
                  </a:moveTo>
                  <a:lnTo>
                    <a:pt x="17750333" y="0"/>
                  </a:lnTo>
                  <a:lnTo>
                    <a:pt x="17750333" y="13312750"/>
                  </a:lnTo>
                  <a:lnTo>
                    <a:pt x="0" y="13312750"/>
                  </a:lnTo>
                  <a:lnTo>
                    <a:pt x="0" y="0"/>
                  </a:lnTo>
                  <a:close/>
                </a:path>
              </a:pathLst>
            </a:custGeom>
            <a:blipFill>
              <a:blip r:embed="rId2"/>
              <a:stretch>
                <a:fillRect l="0" t="0" r="0" b="0"/>
              </a:stretch>
            </a:blipFill>
          </p:spPr>
        </p:sp>
        <p:grpSp>
          <p:nvGrpSpPr>
            <p:cNvPr name="Group 4" id="4"/>
            <p:cNvGrpSpPr/>
            <p:nvPr/>
          </p:nvGrpSpPr>
          <p:grpSpPr>
            <a:xfrm rot="0">
              <a:off x="6531527" y="888482"/>
              <a:ext cx="3766022" cy="2502414"/>
              <a:chOff x="0" y="0"/>
              <a:chExt cx="2742863" cy="1822555"/>
            </a:xfrm>
          </p:grpSpPr>
          <p:sp>
            <p:nvSpPr>
              <p:cNvPr name="Freeform 5" id="5"/>
              <p:cNvSpPr/>
              <p:nvPr/>
            </p:nvSpPr>
            <p:spPr>
              <a:xfrm flipH="false" flipV="false" rot="0">
                <a:off x="0" y="0"/>
                <a:ext cx="2742864" cy="1822555"/>
              </a:xfrm>
              <a:custGeom>
                <a:avLst/>
                <a:gdLst/>
                <a:ahLst/>
                <a:cxnLst/>
                <a:rect r="r" b="b" t="t" l="l"/>
                <a:pathLst>
                  <a:path h="1822555" w="2742864">
                    <a:moveTo>
                      <a:pt x="2618403" y="1822555"/>
                    </a:moveTo>
                    <a:lnTo>
                      <a:pt x="124460" y="1822555"/>
                    </a:lnTo>
                    <a:cubicBezTo>
                      <a:pt x="55880" y="1822555"/>
                      <a:pt x="0" y="1766675"/>
                      <a:pt x="0" y="1698095"/>
                    </a:cubicBezTo>
                    <a:lnTo>
                      <a:pt x="0" y="124460"/>
                    </a:lnTo>
                    <a:cubicBezTo>
                      <a:pt x="0" y="55880"/>
                      <a:pt x="55880" y="0"/>
                      <a:pt x="124460" y="0"/>
                    </a:cubicBezTo>
                    <a:lnTo>
                      <a:pt x="2618404" y="0"/>
                    </a:lnTo>
                    <a:cubicBezTo>
                      <a:pt x="2686983" y="0"/>
                      <a:pt x="2742864" y="55880"/>
                      <a:pt x="2742864" y="124460"/>
                    </a:cubicBezTo>
                    <a:lnTo>
                      <a:pt x="2742864" y="1698095"/>
                    </a:lnTo>
                    <a:cubicBezTo>
                      <a:pt x="2742864" y="1766675"/>
                      <a:pt x="2686983" y="1822555"/>
                      <a:pt x="2618404" y="1822555"/>
                    </a:cubicBezTo>
                    <a:close/>
                  </a:path>
                </a:pathLst>
              </a:custGeom>
              <a:solidFill>
                <a:srgbClr val="FBFBFB"/>
              </a:solidFill>
            </p:spPr>
          </p:sp>
        </p:grpSp>
      </p:grpSp>
      <p:sp>
        <p:nvSpPr>
          <p:cNvPr name="TextBox 6" id="6"/>
          <p:cNvSpPr txBox="true"/>
          <p:nvPr/>
        </p:nvSpPr>
        <p:spPr>
          <a:xfrm rot="0">
            <a:off x="3420811" y="655320"/>
            <a:ext cx="2700913" cy="1816851"/>
          </a:xfrm>
          <a:prstGeom prst="rect">
            <a:avLst/>
          </a:prstGeom>
        </p:spPr>
        <p:txBody>
          <a:bodyPr anchor="t" rtlCol="false" tIns="0" lIns="0" bIns="0" rIns="0">
            <a:spAutoFit/>
          </a:bodyPr>
          <a:lstStyle/>
          <a:p>
            <a:pPr algn="ctr">
              <a:lnSpc>
                <a:spcPts val="4858"/>
              </a:lnSpc>
            </a:pPr>
            <a:r>
              <a:rPr lang="en-US" sz="3470">
                <a:solidFill>
                  <a:srgbClr val="000000"/>
                </a:solidFill>
                <a:latin typeface="Forum"/>
                <a:ea typeface="Forum"/>
                <a:cs typeface="Forum"/>
                <a:sym typeface="Forum"/>
              </a:rPr>
              <a:t>The </a:t>
            </a:r>
          </a:p>
          <a:p>
            <a:pPr algn="ctr">
              <a:lnSpc>
                <a:spcPts val="4858"/>
              </a:lnSpc>
            </a:pPr>
            <a:r>
              <a:rPr lang="en-US" sz="3470">
                <a:solidFill>
                  <a:srgbClr val="000000"/>
                </a:solidFill>
                <a:latin typeface="Forum"/>
                <a:ea typeface="Forum"/>
                <a:cs typeface="Forum"/>
                <a:sym typeface="Forum"/>
              </a:rPr>
              <a:t>Mohanty </a:t>
            </a:r>
          </a:p>
          <a:p>
            <a:pPr algn="ctr">
              <a:lnSpc>
                <a:spcPts val="4858"/>
              </a:lnSpc>
            </a:pPr>
            <a:r>
              <a:rPr lang="en-US" sz="3470">
                <a:solidFill>
                  <a:srgbClr val="000000"/>
                </a:solidFill>
                <a:latin typeface="Forum"/>
                <a:ea typeface="Forum"/>
                <a:cs typeface="Forum"/>
                <a:sym typeface="Forum"/>
              </a:rPr>
              <a:t>Quiz</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653757"/>
            <a:ext cx="9010091" cy="398093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The origin of a certain phrase may have come from a Greek expression </a:t>
            </a:r>
            <a:r>
              <a:rPr lang="en-US" sz="2270" b="true">
                <a:solidFill>
                  <a:srgbClr val="000000"/>
                </a:solidFill>
                <a:latin typeface="Atkinson Hyperlegible Bold"/>
                <a:ea typeface="Atkinson Hyperlegible Bold"/>
                <a:cs typeface="Atkinson Hyperlegible Bold"/>
                <a:sym typeface="Atkinson Hyperlegible Bold"/>
              </a:rPr>
              <a:t>catadoxa</a:t>
            </a:r>
            <a:r>
              <a:rPr lang="en-US" sz="2270">
                <a:solidFill>
                  <a:srgbClr val="000000"/>
                </a:solidFill>
                <a:latin typeface="Atkinson Hyperlegible"/>
                <a:ea typeface="Atkinson Hyperlegible"/>
                <a:cs typeface="Atkinson Hyperlegible"/>
                <a:sym typeface="Atkinson Hyperlegible"/>
              </a:rPr>
              <a:t> which means ‘contrary to experience/belief’.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An occurrence of this phrase might be linked to a Jonathan Swift poem describing the phenomenon in the phrase </a:t>
            </a:r>
          </a:p>
          <a:p>
            <a:pPr algn="l">
              <a:lnSpc>
                <a:spcPts val="3178"/>
              </a:lnSpc>
            </a:pPr>
          </a:p>
          <a:p>
            <a:pPr algn="ctr">
              <a:lnSpc>
                <a:spcPts val="3178"/>
              </a:lnSpc>
            </a:pPr>
            <a:r>
              <a:rPr lang="en-US" sz="2270" i="true">
                <a:solidFill>
                  <a:srgbClr val="000000"/>
                </a:solidFill>
                <a:latin typeface="Atkinson Hyperlegible Italics"/>
                <a:ea typeface="Atkinson Hyperlegible Italics"/>
                <a:cs typeface="Atkinson Hyperlegible Italics"/>
                <a:sym typeface="Atkinson Hyperlegible Italics"/>
              </a:rPr>
              <a:t>Drowned ________, stinking sprats, all drenched in mud,</a:t>
            </a:r>
          </a:p>
          <a:p>
            <a:pPr algn="ctr">
              <a:lnSpc>
                <a:spcPts val="3178"/>
              </a:lnSpc>
            </a:pPr>
            <a:r>
              <a:rPr lang="en-US" sz="2270" i="true">
                <a:solidFill>
                  <a:srgbClr val="000000"/>
                </a:solidFill>
                <a:latin typeface="Atkinson Hyperlegible Italics"/>
                <a:ea typeface="Atkinson Hyperlegible Italics"/>
                <a:cs typeface="Atkinson Hyperlegible Italics"/>
                <a:sym typeface="Atkinson Hyperlegible Italics"/>
              </a:rPr>
              <a:t>Dead _____ and turnip-tops come tumbling down the flood. </a:t>
            </a:r>
          </a:p>
          <a:p>
            <a:pPr algn="l">
              <a:lnSpc>
                <a:spcPts val="3178"/>
              </a:lnSpc>
            </a:pPr>
          </a:p>
          <a:p>
            <a:pPr algn="l">
              <a:lnSpc>
                <a:spcPts val="3178"/>
              </a:lnSpc>
            </a:pPr>
            <a:r>
              <a:rPr lang="en-US" sz="2270" b="true">
                <a:solidFill>
                  <a:srgbClr val="000000"/>
                </a:solidFill>
                <a:latin typeface="Atkinson Hyperlegible Bold"/>
                <a:ea typeface="Atkinson Hyperlegible Bold"/>
                <a:cs typeface="Atkinson Hyperlegible Bold"/>
                <a:sym typeface="Atkinson Hyperlegible Bold"/>
              </a:rPr>
              <a:t>Which Phrase? </a:t>
            </a: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80062" y="407987"/>
            <a:ext cx="193477"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a:t>
            </a: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518108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X was originally invented in 1974 by an Hungarian sculptor and professor of architecture.</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It was initially built as a teaching tool to help students understand 3D objects, and how parts could be moved independently without the entire mechanism coming apart.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It was almost named ‘The Gordian Knot’ in reference to the Ancient Greek legend of a knot so tightly entangled that it was impossible to see how it was fastened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ID X </a:t>
            </a:r>
          </a:p>
          <a:p>
            <a:pPr algn="l">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50259" y="407987"/>
            <a:ext cx="253082"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2</a:t>
            </a:r>
          </a:p>
        </p:txBody>
      </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478103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A Cryptocurrency with the tagline </a:t>
            </a:r>
            <a:r>
              <a:rPr lang="en-US" sz="2270" b="true">
                <a:solidFill>
                  <a:srgbClr val="000000"/>
                </a:solidFill>
                <a:latin typeface="Atkinson Hyperlegible Bold"/>
                <a:ea typeface="Atkinson Hyperlegible Bold"/>
                <a:cs typeface="Atkinson Hyperlegible Bold"/>
                <a:sym typeface="Atkinson Hyperlegible Bold"/>
              </a:rPr>
              <a:t>“The One Token that Rules them All”</a:t>
            </a:r>
            <a:r>
              <a:rPr lang="en-US" sz="2270">
                <a:solidFill>
                  <a:srgbClr val="000000"/>
                </a:solidFill>
                <a:latin typeface="Atkinson Hyperlegible"/>
                <a:ea typeface="Atkinson Hyperlegible"/>
                <a:cs typeface="Atkinson Hyperlegible"/>
                <a:sym typeface="Atkinson Hyperlegible"/>
              </a:rPr>
              <a:t> launched in August 2021 with a video endorsement from Billy Boyd that promised users a ‘Journey through Risk and Reward’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A certain legal entity argued (rightfully) that the name of the token infringed on trademark and claimed that the name was specifically designed to mislead users into believing the rights had a connection to the entity.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What was the apt name of this token, </a:t>
            </a:r>
            <a:r>
              <a:rPr lang="en-US" sz="2270" b="true">
                <a:solidFill>
                  <a:srgbClr val="000000"/>
                </a:solidFill>
                <a:latin typeface="Atkinson Hyperlegible Bold"/>
                <a:ea typeface="Atkinson Hyperlegible Bold"/>
                <a:cs typeface="Atkinson Hyperlegible Bold"/>
                <a:sym typeface="Atkinson Hyperlegible Bold"/>
              </a:rPr>
              <a:t>a pun on the name of the entity?</a:t>
            </a:r>
            <a:r>
              <a:rPr lang="en-US" sz="2270">
                <a:solidFill>
                  <a:srgbClr val="000000"/>
                </a:solidFill>
                <a:latin typeface="Atkinson Hyperlegible"/>
                <a:ea typeface="Atkinson Hyperlegible"/>
                <a:cs typeface="Atkinson Hyperlegible"/>
                <a:sym typeface="Atkinson Hyperlegible"/>
              </a:rPr>
              <a:t> </a:t>
            </a:r>
          </a:p>
          <a:p>
            <a:pPr algn="l">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46166" y="407987"/>
            <a:ext cx="261268"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3</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Freeform 3" id="3"/>
          <p:cNvSpPr/>
          <p:nvPr/>
        </p:nvSpPr>
        <p:spPr>
          <a:xfrm flipH="false" flipV="false" rot="0">
            <a:off x="2283059" y="1217432"/>
            <a:ext cx="5187481" cy="4494462"/>
          </a:xfrm>
          <a:custGeom>
            <a:avLst/>
            <a:gdLst/>
            <a:ahLst/>
            <a:cxnLst/>
            <a:rect r="r" b="b" t="t" l="l"/>
            <a:pathLst>
              <a:path h="4494462" w="5187481">
                <a:moveTo>
                  <a:pt x="0" y="0"/>
                </a:moveTo>
                <a:lnTo>
                  <a:pt x="5187482" y="0"/>
                </a:lnTo>
                <a:lnTo>
                  <a:pt x="5187482" y="4494462"/>
                </a:lnTo>
                <a:lnTo>
                  <a:pt x="0" y="4494462"/>
                </a:lnTo>
                <a:lnTo>
                  <a:pt x="0" y="0"/>
                </a:lnTo>
                <a:close/>
              </a:path>
            </a:pathLst>
          </a:custGeom>
          <a:blipFill>
            <a:blip r:embed="rId2"/>
            <a:stretch>
              <a:fillRect l="-116915" t="0" r="0" b="-40828"/>
            </a:stretch>
          </a:blipFill>
        </p:spPr>
      </p:sp>
      <p:grpSp>
        <p:nvGrpSpPr>
          <p:cNvPr name="Group 4" id="4"/>
          <p:cNvGrpSpPr/>
          <p:nvPr/>
        </p:nvGrpSpPr>
        <p:grpSpPr>
          <a:xfrm rot="0">
            <a:off x="2283059" y="4488848"/>
            <a:ext cx="5187481" cy="1223046"/>
            <a:chOff x="0" y="0"/>
            <a:chExt cx="1921289" cy="452980"/>
          </a:xfrm>
        </p:grpSpPr>
        <p:sp>
          <p:nvSpPr>
            <p:cNvPr name="Freeform 5" id="5"/>
            <p:cNvSpPr/>
            <p:nvPr/>
          </p:nvSpPr>
          <p:spPr>
            <a:xfrm flipH="false" flipV="false" rot="0">
              <a:off x="0" y="0"/>
              <a:ext cx="1921289" cy="452980"/>
            </a:xfrm>
            <a:custGeom>
              <a:avLst/>
              <a:gdLst/>
              <a:ahLst/>
              <a:cxnLst/>
              <a:rect r="r" b="b" t="t" l="l"/>
              <a:pathLst>
                <a:path h="452980" w="1921289">
                  <a:moveTo>
                    <a:pt x="0" y="0"/>
                  </a:moveTo>
                  <a:lnTo>
                    <a:pt x="1921289" y="0"/>
                  </a:lnTo>
                  <a:lnTo>
                    <a:pt x="1921289" y="452980"/>
                  </a:lnTo>
                  <a:lnTo>
                    <a:pt x="0" y="452980"/>
                  </a:lnTo>
                  <a:close/>
                </a:path>
              </a:pathLst>
            </a:custGeom>
            <a:solidFill>
              <a:srgbClr val="000000"/>
            </a:solidFill>
          </p:spPr>
        </p:sp>
        <p:sp>
          <p:nvSpPr>
            <p:cNvPr name="TextBox 6" id="6"/>
            <p:cNvSpPr txBox="true"/>
            <p:nvPr/>
          </p:nvSpPr>
          <p:spPr>
            <a:xfrm>
              <a:off x="0" y="-28575"/>
              <a:ext cx="1921289" cy="481555"/>
            </a:xfrm>
            <a:prstGeom prst="rect">
              <a:avLst/>
            </a:prstGeom>
          </p:spPr>
          <p:txBody>
            <a:bodyPr anchor="ctr" rtlCol="false" tIns="50800" lIns="50800" bIns="50800" rIns="50800"/>
            <a:lstStyle/>
            <a:p>
              <a:pPr algn="ctr">
                <a:lnSpc>
                  <a:spcPts val="1960"/>
                </a:lnSpc>
              </a:pPr>
            </a:p>
          </p:txBody>
        </p:sp>
      </p:grpSp>
      <p:sp>
        <p:nvSpPr>
          <p:cNvPr name="TextBox 7" id="7"/>
          <p:cNvSpPr txBox="true"/>
          <p:nvPr/>
        </p:nvSpPr>
        <p:spPr>
          <a:xfrm rot="0">
            <a:off x="371755" y="5784097"/>
            <a:ext cx="9010091" cy="780533"/>
          </a:xfrm>
          <a:prstGeom prst="rect">
            <a:avLst/>
          </a:prstGeom>
        </p:spPr>
        <p:txBody>
          <a:bodyPr anchor="t" rtlCol="false" tIns="0" lIns="0" bIns="0" rIns="0">
            <a:spAutoFit/>
          </a:bodyPr>
          <a:lstStyle/>
          <a:p>
            <a:pPr algn="ctr">
              <a:lnSpc>
                <a:spcPts val="3178"/>
              </a:lnSpc>
            </a:pPr>
            <a:r>
              <a:rPr lang="en-US" sz="2270" b="true">
                <a:solidFill>
                  <a:srgbClr val="000000"/>
                </a:solidFill>
                <a:latin typeface="Atkinson Hyperlegible Bold"/>
                <a:ea typeface="Atkinson Hyperlegible Bold"/>
                <a:cs typeface="Atkinson Hyperlegible Bold"/>
                <a:sym typeface="Atkinson Hyperlegible Bold"/>
              </a:rPr>
              <a:t>ID the place</a:t>
            </a:r>
          </a:p>
          <a:p>
            <a:pPr algn="ctr">
              <a:lnSpc>
                <a:spcPts val="3178"/>
              </a:lnSpc>
            </a:pPr>
          </a:p>
        </p:txBody>
      </p:sp>
      <p:sp>
        <p:nvSpPr>
          <p:cNvPr name="TextBox 8" id="8"/>
          <p:cNvSpPr txBox="true"/>
          <p:nvPr/>
        </p:nvSpPr>
        <p:spPr>
          <a:xfrm rot="0">
            <a:off x="4741627" y="407987"/>
            <a:ext cx="270346"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4</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Freeform 3" id="3"/>
          <p:cNvSpPr/>
          <p:nvPr/>
        </p:nvSpPr>
        <p:spPr>
          <a:xfrm flipH="false" flipV="false" rot="0">
            <a:off x="5337898" y="1391087"/>
            <a:ext cx="4118898" cy="4533027"/>
          </a:xfrm>
          <a:custGeom>
            <a:avLst/>
            <a:gdLst/>
            <a:ahLst/>
            <a:cxnLst/>
            <a:rect r="r" b="b" t="t" l="l"/>
            <a:pathLst>
              <a:path h="4533027" w="4118898">
                <a:moveTo>
                  <a:pt x="0" y="0"/>
                </a:moveTo>
                <a:lnTo>
                  <a:pt x="4118898" y="0"/>
                </a:lnTo>
                <a:lnTo>
                  <a:pt x="4118898" y="4533026"/>
                </a:lnTo>
                <a:lnTo>
                  <a:pt x="0" y="4533026"/>
                </a:lnTo>
                <a:lnTo>
                  <a:pt x="0" y="0"/>
                </a:lnTo>
                <a:close/>
              </a:path>
            </a:pathLst>
          </a:custGeom>
          <a:blipFill>
            <a:blip r:embed="rId2"/>
            <a:stretch>
              <a:fillRect l="0" t="0" r="0" b="0"/>
            </a:stretch>
          </a:blipFill>
        </p:spPr>
      </p:sp>
      <p:sp>
        <p:nvSpPr>
          <p:cNvPr name="TextBox 4" id="4"/>
          <p:cNvSpPr txBox="true"/>
          <p:nvPr/>
        </p:nvSpPr>
        <p:spPr>
          <a:xfrm rot="0">
            <a:off x="446706" y="1421647"/>
            <a:ext cx="4556635" cy="278078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In Feb 2022, the city of Birmingham, Alabama ran campaign in honor of a </a:t>
            </a:r>
            <a:r>
              <a:rPr lang="en-US" sz="2270" b="true">
                <a:solidFill>
                  <a:srgbClr val="000000"/>
                </a:solidFill>
                <a:latin typeface="Atkinson Hyperlegible Bold"/>
                <a:ea typeface="Atkinson Hyperlegible Bold"/>
                <a:cs typeface="Atkinson Hyperlegible Bold"/>
                <a:sym typeface="Atkinson Hyperlegible Bold"/>
              </a:rPr>
              <a:t>defiant act</a:t>
            </a:r>
            <a:r>
              <a:rPr lang="en-US" sz="2270">
                <a:solidFill>
                  <a:srgbClr val="000000"/>
                </a:solidFill>
                <a:latin typeface="Atkinson Hyperlegible"/>
                <a:ea typeface="Atkinson Hyperlegible"/>
                <a:cs typeface="Atkinson Hyperlegible"/>
                <a:sym typeface="Atkinson Hyperlegible"/>
              </a:rPr>
              <a:t> from the </a:t>
            </a:r>
            <a:r>
              <a:rPr lang="en-US" sz="2270" b="true">
                <a:solidFill>
                  <a:srgbClr val="000000"/>
                </a:solidFill>
                <a:latin typeface="Atkinson Hyperlegible Bold"/>
                <a:ea typeface="Atkinson Hyperlegible Bold"/>
                <a:cs typeface="Atkinson Hyperlegible Bold"/>
                <a:sym typeface="Atkinson Hyperlegible Bold"/>
              </a:rPr>
              <a:t>20th century</a:t>
            </a:r>
            <a:r>
              <a:rPr lang="en-US" sz="2270">
                <a:solidFill>
                  <a:srgbClr val="000000"/>
                </a:solidFill>
                <a:latin typeface="Atkinson Hyperlegible"/>
                <a:ea typeface="Atkinson Hyperlegible"/>
                <a:cs typeface="Atkinson Hyperlegible"/>
                <a:sym typeface="Atkinson Hyperlegible"/>
              </a:rPr>
              <a:t>, but chose poorly the placement of these ads.</a:t>
            </a:r>
          </a:p>
          <a:p>
            <a:pPr algn="l">
              <a:lnSpc>
                <a:spcPts val="3178"/>
              </a:lnSpc>
            </a:pPr>
            <a:r>
              <a:rPr lang="en-US" sz="2270">
                <a:solidFill>
                  <a:srgbClr val="000000"/>
                </a:solidFill>
                <a:latin typeface="Atkinson Hyperlegible"/>
                <a:ea typeface="Atkinson Hyperlegible"/>
                <a:cs typeface="Atkinson Hyperlegible"/>
                <a:sym typeface="Atkinson Hyperlegible"/>
              </a:rPr>
              <a:t> </a:t>
            </a:r>
          </a:p>
          <a:p>
            <a:pPr algn="l">
              <a:lnSpc>
                <a:spcPts val="3178"/>
              </a:lnSpc>
            </a:pPr>
            <a:r>
              <a:rPr lang="en-US" sz="2270">
                <a:solidFill>
                  <a:srgbClr val="000000"/>
                </a:solidFill>
                <a:latin typeface="Atkinson Hyperlegible"/>
                <a:ea typeface="Atkinson Hyperlegible"/>
                <a:cs typeface="Atkinson Hyperlegible"/>
                <a:sym typeface="Atkinson Hyperlegible"/>
              </a:rPr>
              <a:t>Who is the remembrance for? </a:t>
            </a:r>
          </a:p>
        </p:txBody>
      </p:sp>
      <p:sp>
        <p:nvSpPr>
          <p:cNvPr name="TextBox 5" id="5"/>
          <p:cNvSpPr txBox="true"/>
          <p:nvPr/>
        </p:nvSpPr>
        <p:spPr>
          <a:xfrm rot="0">
            <a:off x="4744678" y="407987"/>
            <a:ext cx="264244"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5</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Freeform 3" id="3"/>
          <p:cNvSpPr/>
          <p:nvPr/>
        </p:nvSpPr>
        <p:spPr>
          <a:xfrm flipH="false" flipV="false" rot="0">
            <a:off x="1657506" y="2363287"/>
            <a:ext cx="6438588" cy="3733902"/>
          </a:xfrm>
          <a:custGeom>
            <a:avLst/>
            <a:gdLst/>
            <a:ahLst/>
            <a:cxnLst/>
            <a:rect r="r" b="b" t="t" l="l"/>
            <a:pathLst>
              <a:path h="3733902" w="6438588">
                <a:moveTo>
                  <a:pt x="0" y="0"/>
                </a:moveTo>
                <a:lnTo>
                  <a:pt x="6438588" y="0"/>
                </a:lnTo>
                <a:lnTo>
                  <a:pt x="6438588" y="3733902"/>
                </a:lnTo>
                <a:lnTo>
                  <a:pt x="0" y="3733902"/>
                </a:lnTo>
                <a:lnTo>
                  <a:pt x="0" y="0"/>
                </a:lnTo>
                <a:close/>
              </a:path>
            </a:pathLst>
          </a:custGeom>
          <a:blipFill>
            <a:blip r:embed="rId2"/>
            <a:stretch>
              <a:fillRect l="0" t="0" r="0" b="0"/>
            </a:stretch>
          </a:blipFill>
        </p:spPr>
      </p:sp>
      <p:sp>
        <p:nvSpPr>
          <p:cNvPr name="TextBox 4" id="4"/>
          <p:cNvSpPr txBox="true"/>
          <p:nvPr/>
        </p:nvSpPr>
        <p:spPr>
          <a:xfrm rot="0">
            <a:off x="4740325" y="407987"/>
            <a:ext cx="272951"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6</a:t>
            </a:r>
          </a:p>
        </p:txBody>
      </p:sp>
      <p:sp>
        <p:nvSpPr>
          <p:cNvPr name="TextBox 5" id="5"/>
          <p:cNvSpPr txBox="true"/>
          <p:nvPr/>
        </p:nvSpPr>
        <p:spPr>
          <a:xfrm rot="0">
            <a:off x="731520" y="1377154"/>
            <a:ext cx="8290560" cy="763270"/>
          </a:xfrm>
          <a:prstGeom prst="rect">
            <a:avLst/>
          </a:prstGeom>
        </p:spPr>
        <p:txBody>
          <a:bodyPr anchor="t" rtlCol="false" tIns="0" lIns="0" bIns="0" rIns="0">
            <a:spAutoFit/>
          </a:bodyPr>
          <a:lstStyle/>
          <a:p>
            <a:pPr algn="l">
              <a:lnSpc>
                <a:spcPts val="3079"/>
              </a:lnSpc>
              <a:spcBef>
                <a:spcPct val="0"/>
              </a:spcBef>
            </a:pPr>
            <a:r>
              <a:rPr lang="en-US" sz="2199">
                <a:solidFill>
                  <a:srgbClr val="000000"/>
                </a:solidFill>
                <a:latin typeface="Atkinson Hyperlegible"/>
                <a:ea typeface="Atkinson Hyperlegible"/>
                <a:cs typeface="Atkinson Hyperlegible"/>
                <a:sym typeface="Atkinson Hyperlegible"/>
              </a:rPr>
              <a:t>Floor plan of which historical monument, the biggest of its type which also had a twin monument</a:t>
            </a: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478103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This company started out by mailing it’s products back in 1998. The envelopes were first white and then yellow, but settled on the iconic red since 2001.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Though this company has long pivoted to a different means of product delivery, the last envelope was mailed in September of this year, with the company informing the customers that there was no need to return them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Which company? </a:t>
            </a:r>
          </a:p>
          <a:p>
            <a:pPr algn="l">
              <a:lnSpc>
                <a:spcPts val="3178"/>
              </a:lnSpc>
            </a:pPr>
          </a:p>
          <a:p>
            <a:pPr algn="l">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59561" y="407987"/>
            <a:ext cx="234479"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7</a:t>
            </a:r>
          </a:p>
        </p:txBody>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478103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The study that won the 2012 Ig Nobel in Fluid Dynamics investigated a common, quite annoying occurrence that had at the time never undergone comprehensive investigation.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They studied the circumstances that lead to liquid dispersion from a container, by testing out different velocities of </a:t>
            </a:r>
            <a:r>
              <a:rPr lang="en-US" sz="2270" b="true">
                <a:solidFill>
                  <a:srgbClr val="000000"/>
                </a:solidFill>
                <a:latin typeface="Atkinson Hyperlegible Bold"/>
                <a:ea typeface="Atkinson Hyperlegible Bold"/>
                <a:cs typeface="Atkinson Hyperlegible Bold"/>
                <a:sym typeface="Atkinson Hyperlegible Bold"/>
              </a:rPr>
              <a:t>biomechanical locomotion </a:t>
            </a:r>
            <a:r>
              <a:rPr lang="en-US" sz="2270">
                <a:solidFill>
                  <a:srgbClr val="000000"/>
                </a:solidFill>
                <a:latin typeface="Atkinson Hyperlegible"/>
                <a:ea typeface="Atkinson Hyperlegible"/>
                <a:cs typeface="Atkinson Hyperlegible"/>
                <a:sym typeface="Atkinson Hyperlegible"/>
              </a:rPr>
              <a:t>and initial fluid levels, which when combined with the low-viscosity of the fluid, leads to the annoying (everyday) occurrence.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Which phenomenon did they study ?</a:t>
            </a:r>
          </a:p>
          <a:p>
            <a:pPr algn="l">
              <a:lnSpc>
                <a:spcPts val="3178"/>
              </a:lnSpc>
            </a:pPr>
          </a:p>
          <a:p>
            <a:pPr algn="l">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41850" y="407987"/>
            <a:ext cx="269900"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8</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46706" y="1421647"/>
            <a:ext cx="9010091" cy="518108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In the Phineas and Ferb episode titled “The Lake Nose _______”, Dr. Doofenshmirtz attempts to remove all the Zinc from Lake Nose which results in an entity becoming weaker and worn out as it requires Zinc for its sustenance.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Phineas and Ferb find this entity and befriend it. At the end of the episode, Candace accuses her brothers of not bringing the proof of the the entity’s existence to make her look foolish.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Which famous real life entity is the title a pun of? </a:t>
            </a:r>
          </a:p>
          <a:p>
            <a:pPr algn="l">
              <a:lnSpc>
                <a:spcPts val="3178"/>
              </a:lnSpc>
            </a:pPr>
          </a:p>
          <a:p>
            <a:pPr algn="l">
              <a:lnSpc>
                <a:spcPts val="3178"/>
              </a:lnSpc>
            </a:pPr>
          </a:p>
          <a:p>
            <a:pPr algn="l">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55654" y="407987"/>
            <a:ext cx="242292"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9</a:t>
            </a:r>
          </a:p>
        </p:txBody>
      </p:sp>
      <p:sp>
        <p:nvSpPr>
          <p:cNvPr name="Freeform 5" id="5"/>
          <p:cNvSpPr/>
          <p:nvPr/>
        </p:nvSpPr>
        <p:spPr>
          <a:xfrm flipH="false" flipV="false" rot="0">
            <a:off x="8175808" y="335665"/>
            <a:ext cx="1015012" cy="791709"/>
          </a:xfrm>
          <a:custGeom>
            <a:avLst/>
            <a:gdLst/>
            <a:ahLst/>
            <a:cxnLst/>
            <a:rect r="r" b="b" t="t" l="l"/>
            <a:pathLst>
              <a:path h="791709" w="1015012">
                <a:moveTo>
                  <a:pt x="0" y="0"/>
                </a:moveTo>
                <a:lnTo>
                  <a:pt x="1015012" y="0"/>
                </a:lnTo>
                <a:lnTo>
                  <a:pt x="1015012" y="791710"/>
                </a:lnTo>
                <a:lnTo>
                  <a:pt x="0" y="7917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0160" y="1177575"/>
            <a:ext cx="8675579" cy="4949951"/>
          </a:xfrm>
          <a:custGeom>
            <a:avLst/>
            <a:gdLst/>
            <a:ahLst/>
            <a:cxnLst/>
            <a:rect r="r" b="b" t="t" l="l"/>
            <a:pathLst>
              <a:path h="4949951" w="8675579">
                <a:moveTo>
                  <a:pt x="0" y="0"/>
                </a:moveTo>
                <a:lnTo>
                  <a:pt x="8675580" y="0"/>
                </a:lnTo>
                <a:lnTo>
                  <a:pt x="8675580" y="4949951"/>
                </a:lnTo>
                <a:lnTo>
                  <a:pt x="0" y="4949951"/>
                </a:lnTo>
                <a:lnTo>
                  <a:pt x="0" y="0"/>
                </a:lnTo>
                <a:close/>
              </a:path>
            </a:pathLst>
          </a:custGeom>
          <a:blipFill>
            <a:blip r:embed="rId2"/>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46706" y="1421647"/>
            <a:ext cx="5389543" cy="518108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A novel from Walter Tevis first came out in 1982, but only became a New York Times’ bestseller after more than 3 decades of its release.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This surge in popularity came about because of a successful screen adaptation, but there have been earlier unsuccessful attempts to adapt the book, the most recent of which was supposed to be directed by Heath Ledger.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Which Novel? </a:t>
            </a:r>
          </a:p>
        </p:txBody>
      </p:sp>
      <p:sp>
        <p:nvSpPr>
          <p:cNvPr name="AutoShape 3" id="3"/>
          <p:cNvSpPr/>
          <p:nvPr/>
        </p:nvSpPr>
        <p:spPr>
          <a:xfrm>
            <a:off x="446706" y="6879235"/>
            <a:ext cx="9010091" cy="0"/>
          </a:xfrm>
          <a:prstGeom prst="line">
            <a:avLst/>
          </a:prstGeom>
          <a:ln cap="flat" w="38100">
            <a:solidFill>
              <a:srgbClr val="000000"/>
            </a:solidFill>
            <a:prstDash val="solid"/>
            <a:headEnd type="none" len="sm" w="sm"/>
            <a:tailEnd type="none" len="sm" w="sm"/>
          </a:ln>
        </p:spPr>
      </p:sp>
      <p:sp>
        <p:nvSpPr>
          <p:cNvPr name="Freeform 4" id="4"/>
          <p:cNvSpPr/>
          <p:nvPr/>
        </p:nvSpPr>
        <p:spPr>
          <a:xfrm flipH="false" flipV="false" rot="0">
            <a:off x="5957444" y="1584930"/>
            <a:ext cx="3796156" cy="4873612"/>
          </a:xfrm>
          <a:custGeom>
            <a:avLst/>
            <a:gdLst/>
            <a:ahLst/>
            <a:cxnLst/>
            <a:rect r="r" b="b" t="t" l="l"/>
            <a:pathLst>
              <a:path h="4873612" w="3796156">
                <a:moveTo>
                  <a:pt x="0" y="0"/>
                </a:moveTo>
                <a:lnTo>
                  <a:pt x="3796156" y="0"/>
                </a:lnTo>
                <a:lnTo>
                  <a:pt x="3796156" y="4873612"/>
                </a:lnTo>
                <a:lnTo>
                  <a:pt x="0" y="4873612"/>
                </a:lnTo>
                <a:lnTo>
                  <a:pt x="0" y="0"/>
                </a:lnTo>
                <a:close/>
              </a:path>
            </a:pathLst>
          </a:custGeom>
          <a:blipFill>
            <a:blip r:embed="rId2"/>
            <a:stretch>
              <a:fillRect l="0" t="0" r="0" b="0"/>
            </a:stretch>
          </a:blipFill>
        </p:spPr>
      </p:sp>
      <p:sp>
        <p:nvSpPr>
          <p:cNvPr name="TextBox 5" id="5"/>
          <p:cNvSpPr txBox="true"/>
          <p:nvPr/>
        </p:nvSpPr>
        <p:spPr>
          <a:xfrm rot="0">
            <a:off x="4639308" y="407987"/>
            <a:ext cx="474985"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10</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Freeform 3" id="3"/>
          <p:cNvSpPr/>
          <p:nvPr/>
        </p:nvSpPr>
        <p:spPr>
          <a:xfrm flipH="false" flipV="false" rot="0">
            <a:off x="5657434" y="1463040"/>
            <a:ext cx="3573998" cy="4389120"/>
          </a:xfrm>
          <a:custGeom>
            <a:avLst/>
            <a:gdLst/>
            <a:ahLst/>
            <a:cxnLst/>
            <a:rect r="r" b="b" t="t" l="l"/>
            <a:pathLst>
              <a:path h="4389120" w="3573998">
                <a:moveTo>
                  <a:pt x="0" y="0"/>
                </a:moveTo>
                <a:lnTo>
                  <a:pt x="3573998" y="0"/>
                </a:lnTo>
                <a:lnTo>
                  <a:pt x="3573998" y="4389120"/>
                </a:lnTo>
                <a:lnTo>
                  <a:pt x="0" y="4389120"/>
                </a:lnTo>
                <a:lnTo>
                  <a:pt x="0" y="0"/>
                </a:lnTo>
                <a:close/>
              </a:path>
            </a:pathLst>
          </a:custGeom>
          <a:blipFill>
            <a:blip r:embed="rId2"/>
            <a:stretch>
              <a:fillRect l="0" t="0" r="0" b="0"/>
            </a:stretch>
          </a:blipFill>
        </p:spPr>
      </p:sp>
      <p:sp>
        <p:nvSpPr>
          <p:cNvPr name="TextBox 4" id="4"/>
          <p:cNvSpPr txBox="true"/>
          <p:nvPr/>
        </p:nvSpPr>
        <p:spPr>
          <a:xfrm rot="0">
            <a:off x="446706" y="1421647"/>
            <a:ext cx="4872322" cy="438098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The site in New Jersey of a famous 20th century mishap is today outlined with a chain and bronze plaque, which were dedicated on the 50th anniversary of the tragedy.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The event was well documented since this would’ve been a major milestone, which flocked in huge crowd.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What happened here? </a:t>
            </a:r>
          </a:p>
        </p:txBody>
      </p:sp>
      <p:sp>
        <p:nvSpPr>
          <p:cNvPr name="TextBox 5" id="5"/>
          <p:cNvSpPr txBox="true"/>
          <p:nvPr/>
        </p:nvSpPr>
        <p:spPr>
          <a:xfrm rot="0">
            <a:off x="4683361" y="407987"/>
            <a:ext cx="386879"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11</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44007" y="300988"/>
            <a:ext cx="5265586" cy="6466509"/>
          </a:xfrm>
          <a:custGeom>
            <a:avLst/>
            <a:gdLst/>
            <a:ahLst/>
            <a:cxnLst/>
            <a:rect r="r" b="b" t="t" l="l"/>
            <a:pathLst>
              <a:path h="6466509" w="5265586">
                <a:moveTo>
                  <a:pt x="0" y="0"/>
                </a:moveTo>
                <a:lnTo>
                  <a:pt x="5265586" y="0"/>
                </a:lnTo>
                <a:lnTo>
                  <a:pt x="5265586" y="6466509"/>
                </a:lnTo>
                <a:lnTo>
                  <a:pt x="0" y="6466509"/>
                </a:lnTo>
                <a:lnTo>
                  <a:pt x="0" y="0"/>
                </a:lnTo>
                <a:close/>
              </a:path>
            </a:pathLst>
          </a:custGeom>
          <a:blipFill>
            <a:blip r:embed="rId2"/>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43014" y="3076575"/>
            <a:ext cx="3667571" cy="1038225"/>
          </a:xfrm>
          <a:prstGeom prst="rect">
            <a:avLst/>
          </a:prstGeom>
        </p:spPr>
        <p:txBody>
          <a:bodyPr anchor="t" rtlCol="false" tIns="0" lIns="0" bIns="0" rIns="0">
            <a:spAutoFit/>
          </a:bodyPr>
          <a:lstStyle/>
          <a:p>
            <a:pPr algn="ctr">
              <a:lnSpc>
                <a:spcPts val="8400"/>
              </a:lnSpc>
            </a:pPr>
            <a:r>
              <a:rPr lang="en-US" sz="6000" b="true">
                <a:solidFill>
                  <a:srgbClr val="000000"/>
                </a:solidFill>
                <a:latin typeface="Atkinson Hyperlegible Bold"/>
                <a:ea typeface="Atkinson Hyperlegible Bold"/>
                <a:cs typeface="Atkinson Hyperlegible Bold"/>
                <a:sym typeface="Atkinson Hyperlegible Bold"/>
              </a:rPr>
              <a:t>2 pointers</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46706" y="1421647"/>
            <a:ext cx="9010091" cy="518108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Before AI generated images and collages became mainstream, Salvador Dali created a masterpiece that gives the illusion of 2 paintings in one.</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Titled “Gala Contemplating the Mediterranean Sea” ; it demonstrated the low quantity of information needed to represent a recognizable individual face. The painting is a homage to America itself,  giving him refuge during the turmoil of the Spanish Civil War and WW2. </a:t>
            </a:r>
          </a:p>
          <a:p>
            <a:pPr algn="l">
              <a:lnSpc>
                <a:spcPts val="3178"/>
              </a:lnSpc>
            </a:pPr>
            <a:r>
              <a:rPr lang="en-US" sz="2270" b="true">
                <a:solidFill>
                  <a:srgbClr val="000000"/>
                </a:solidFill>
                <a:latin typeface="Atkinson Hyperlegible Bold"/>
                <a:ea typeface="Atkinson Hyperlegible Bold"/>
                <a:cs typeface="Atkinson Hyperlegible Bold"/>
                <a:sym typeface="Atkinson Hyperlegible Bold"/>
              </a:rPr>
              <a:t>ID the American face (1)</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Given it’s simplified shapes &amp; colour gradations, it’s also a homage to another painter which similar abstract style.</a:t>
            </a:r>
            <a:r>
              <a:rPr lang="en-US" sz="2270" b="true">
                <a:solidFill>
                  <a:srgbClr val="000000"/>
                </a:solidFill>
                <a:latin typeface="Atkinson Hyperlegible Bold"/>
                <a:ea typeface="Atkinson Hyperlegible Bold"/>
                <a:cs typeface="Atkinson Hyperlegible Bold"/>
                <a:sym typeface="Atkinson Hyperlegible Bold"/>
              </a:rPr>
              <a:t> ID the painter (1)</a:t>
            </a:r>
          </a:p>
          <a:p>
            <a:pPr algn="l">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Freeform 4" id="4"/>
          <p:cNvSpPr/>
          <p:nvPr/>
        </p:nvSpPr>
        <p:spPr>
          <a:xfrm flipH="false" flipV="false" rot="0">
            <a:off x="8175808" y="335665"/>
            <a:ext cx="1015012" cy="791709"/>
          </a:xfrm>
          <a:custGeom>
            <a:avLst/>
            <a:gdLst/>
            <a:ahLst/>
            <a:cxnLst/>
            <a:rect r="r" b="b" t="t" l="l"/>
            <a:pathLst>
              <a:path h="791709" w="1015012">
                <a:moveTo>
                  <a:pt x="0" y="0"/>
                </a:moveTo>
                <a:lnTo>
                  <a:pt x="1015012" y="0"/>
                </a:lnTo>
                <a:lnTo>
                  <a:pt x="1015012" y="791710"/>
                </a:lnTo>
                <a:lnTo>
                  <a:pt x="0" y="7917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4653558" y="407987"/>
            <a:ext cx="446484"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12</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3B393B"/>
        </a:solidFill>
      </p:bgPr>
    </p:bg>
    <p:spTree>
      <p:nvGrpSpPr>
        <p:cNvPr id="1" name=""/>
        <p:cNvGrpSpPr/>
        <p:nvPr/>
      </p:nvGrpSpPr>
      <p:grpSpPr>
        <a:xfrm>
          <a:off x="0" y="0"/>
          <a:ext cx="0" cy="0"/>
          <a:chOff x="0" y="0"/>
          <a:chExt cx="0" cy="0"/>
        </a:xfrm>
      </p:grpSpPr>
      <p:grpSp>
        <p:nvGrpSpPr>
          <p:cNvPr name="Group 2" id="2"/>
          <p:cNvGrpSpPr/>
          <p:nvPr/>
        </p:nvGrpSpPr>
        <p:grpSpPr>
          <a:xfrm rot="0">
            <a:off x="4088266" y="4811181"/>
            <a:ext cx="327142" cy="32714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414747"/>
            </a:solidFill>
          </p:spPr>
        </p:sp>
        <p:sp>
          <p:nvSpPr>
            <p:cNvPr name="TextBox 4" id="4"/>
            <p:cNvSpPr txBox="true"/>
            <p:nvPr/>
          </p:nvSpPr>
          <p:spPr>
            <a:xfrm>
              <a:off x="0" y="-28575"/>
              <a:ext cx="812800" cy="841375"/>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1117712" y="-232087"/>
            <a:ext cx="7518175" cy="7796778"/>
          </a:xfrm>
          <a:custGeom>
            <a:avLst/>
            <a:gdLst/>
            <a:ahLst/>
            <a:cxnLst/>
            <a:rect r="r" b="b" t="t" l="l"/>
            <a:pathLst>
              <a:path h="7796778" w="7518175">
                <a:moveTo>
                  <a:pt x="0" y="0"/>
                </a:moveTo>
                <a:lnTo>
                  <a:pt x="7518176" y="0"/>
                </a:lnTo>
                <a:lnTo>
                  <a:pt x="7518176" y="7796778"/>
                </a:lnTo>
                <a:lnTo>
                  <a:pt x="0" y="7796778"/>
                </a:lnTo>
                <a:lnTo>
                  <a:pt x="0" y="0"/>
                </a:lnTo>
                <a:close/>
              </a:path>
            </a:pathLst>
          </a:custGeom>
          <a:blipFill>
            <a:blip r:embed="rId2"/>
            <a:stretch>
              <a:fillRect l="0" t="-13593" r="0" b="-13593"/>
            </a:stretch>
          </a:blipFill>
        </p:spPr>
      </p:sp>
      <p:sp>
        <p:nvSpPr>
          <p:cNvPr name="TextBox 6" id="6"/>
          <p:cNvSpPr txBox="true"/>
          <p:nvPr/>
        </p:nvSpPr>
        <p:spPr>
          <a:xfrm rot="0">
            <a:off x="599829" y="6361810"/>
            <a:ext cx="8553943" cy="396115"/>
          </a:xfrm>
          <a:prstGeom prst="rect">
            <a:avLst/>
          </a:prstGeom>
        </p:spPr>
        <p:txBody>
          <a:bodyPr anchor="t" rtlCol="false" tIns="0" lIns="0" bIns="0" rIns="0">
            <a:spAutoFit/>
          </a:bodyPr>
          <a:lstStyle/>
          <a:p>
            <a:pPr algn="ctr">
              <a:lnSpc>
                <a:spcPts val="3229"/>
              </a:lnSpc>
              <a:spcBef>
                <a:spcPct val="0"/>
              </a:spcBef>
            </a:pPr>
            <a:r>
              <a:rPr lang="en-US" b="true" sz="2306">
                <a:solidFill>
                  <a:srgbClr val="FFFFFF"/>
                </a:solidFill>
                <a:latin typeface="Atkinson Hyperlegible Bold"/>
                <a:ea typeface="Atkinson Hyperlegible Bold"/>
                <a:cs typeface="Atkinson Hyperlegible Bold"/>
                <a:sym typeface="Atkinson Hyperlegible Bold"/>
              </a:rPr>
              <a:t>Gala Contemplating the Mediterranean Sea </a:t>
            </a:r>
          </a:p>
        </p:txBody>
      </p:sp>
    </p:spTree>
  </p:cSld>
  <p:clrMapOvr>
    <a:masterClrMapping/>
  </p:clrMapOvr>
</p:sld>
</file>

<file path=ppt/slides/slide1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5338051"/>
          </a:xfrm>
          <a:prstGeom prst="rect">
            <a:avLst/>
          </a:prstGeom>
        </p:spPr>
        <p:txBody>
          <a:bodyPr anchor="t" rtlCol="false" tIns="0" lIns="0" bIns="0" rIns="0">
            <a:spAutoFit/>
          </a:bodyPr>
          <a:lstStyle/>
          <a:p>
            <a:pPr algn="l">
              <a:lnSpc>
                <a:spcPts val="2834"/>
              </a:lnSpc>
            </a:pPr>
            <a:r>
              <a:rPr lang="en-US" sz="2024">
                <a:solidFill>
                  <a:srgbClr val="000000"/>
                </a:solidFill>
                <a:latin typeface="Atkinson Hyperlegible"/>
                <a:ea typeface="Atkinson Hyperlegible"/>
                <a:cs typeface="Atkinson Hyperlegible"/>
                <a:sym typeface="Atkinson Hyperlegible"/>
              </a:rPr>
              <a:t>Xs have always been native to India and have been a part of Indian culture for centuries. </a:t>
            </a:r>
          </a:p>
          <a:p>
            <a:pPr algn="l">
              <a:lnSpc>
                <a:spcPts val="2834"/>
              </a:lnSpc>
            </a:pPr>
          </a:p>
          <a:p>
            <a:pPr algn="l">
              <a:lnSpc>
                <a:spcPts val="2834"/>
              </a:lnSpc>
            </a:pPr>
            <a:r>
              <a:rPr lang="en-US" sz="2024">
                <a:solidFill>
                  <a:srgbClr val="000000"/>
                </a:solidFill>
                <a:latin typeface="Atkinson Hyperlegible"/>
                <a:ea typeface="Atkinson Hyperlegible"/>
                <a:cs typeface="Atkinson Hyperlegible"/>
                <a:sym typeface="Atkinson Hyperlegible"/>
              </a:rPr>
              <a:t>Y was a military general who of the Portuguese established colonies in India in the 15th centuries. Naturally, the colonizers had their eyes on the native Indian X and lots were exported to Europe. </a:t>
            </a:r>
          </a:p>
          <a:p>
            <a:pPr algn="l">
              <a:lnSpc>
                <a:spcPts val="2834"/>
              </a:lnSpc>
            </a:pPr>
          </a:p>
          <a:p>
            <a:pPr algn="l">
              <a:lnSpc>
                <a:spcPts val="2834"/>
              </a:lnSpc>
            </a:pPr>
            <a:r>
              <a:rPr lang="en-US" sz="2024">
                <a:solidFill>
                  <a:srgbClr val="000000"/>
                </a:solidFill>
                <a:latin typeface="Atkinson Hyperlegible"/>
                <a:ea typeface="Atkinson Hyperlegible"/>
                <a:cs typeface="Atkinson Hyperlegible"/>
                <a:sym typeface="Atkinson Hyperlegible"/>
              </a:rPr>
              <a:t>However, Y and the European elites had a different taste and they preferred their X to be firm and sweet so that they could be cut and served on the tables. </a:t>
            </a:r>
          </a:p>
          <a:p>
            <a:pPr algn="l">
              <a:lnSpc>
                <a:spcPts val="2834"/>
              </a:lnSpc>
            </a:pPr>
          </a:p>
          <a:p>
            <a:pPr algn="l">
              <a:lnSpc>
                <a:spcPts val="2834"/>
              </a:lnSpc>
            </a:pPr>
            <a:r>
              <a:rPr lang="en-US" sz="2024">
                <a:solidFill>
                  <a:srgbClr val="000000"/>
                </a:solidFill>
                <a:latin typeface="Atkinson Hyperlegible"/>
                <a:ea typeface="Atkinson Hyperlegible"/>
                <a:cs typeface="Atkinson Hyperlegible"/>
                <a:sym typeface="Atkinson Hyperlegible"/>
              </a:rPr>
              <a:t>This is where the Portuguese started using the technique grafting on X plants. They would eventually stumble upon a variant that was to the liking of Y, naming the variant after him. </a:t>
            </a:r>
          </a:p>
          <a:p>
            <a:pPr algn="l">
              <a:lnSpc>
                <a:spcPts val="2834"/>
              </a:lnSpc>
            </a:pPr>
          </a:p>
          <a:p>
            <a:pPr algn="l">
              <a:lnSpc>
                <a:spcPts val="2834"/>
              </a:lnSpc>
            </a:pPr>
            <a:r>
              <a:rPr lang="en-US" sz="2024">
                <a:solidFill>
                  <a:srgbClr val="000000"/>
                </a:solidFill>
                <a:latin typeface="Atkinson Hyperlegible"/>
                <a:ea typeface="Atkinson Hyperlegible"/>
                <a:cs typeface="Atkinson Hyperlegible"/>
                <a:sym typeface="Atkinson Hyperlegible"/>
              </a:rPr>
              <a:t>ID X and Y. </a:t>
            </a:r>
          </a:p>
        </p:txBody>
      </p:sp>
      <p:sp>
        <p:nvSpPr>
          <p:cNvPr name="AutoShape 3" id="3"/>
          <p:cNvSpPr/>
          <p:nvPr/>
        </p:nvSpPr>
        <p:spPr>
          <a:xfrm>
            <a:off x="446706" y="7027012"/>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649465" y="407987"/>
            <a:ext cx="454670"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13</a:t>
            </a:r>
          </a:p>
        </p:txBody>
      </p:sp>
    </p:spTree>
  </p:cSld>
  <p:clrMapOvr>
    <a:masterClrMapping/>
  </p:clrMapOvr>
</p:sld>
</file>

<file path=ppt/slides/slide1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5023172"/>
          </a:xfrm>
          <a:prstGeom prst="rect">
            <a:avLst/>
          </a:prstGeom>
        </p:spPr>
        <p:txBody>
          <a:bodyPr anchor="t" rtlCol="false" tIns="0" lIns="0" bIns="0" rIns="0">
            <a:spAutoFit/>
          </a:bodyPr>
          <a:lstStyle/>
          <a:p>
            <a:pPr algn="l">
              <a:lnSpc>
                <a:spcPts val="3079"/>
              </a:lnSpc>
            </a:pPr>
            <a:r>
              <a:rPr lang="en-US" sz="2199">
                <a:solidFill>
                  <a:srgbClr val="000000"/>
                </a:solidFill>
                <a:latin typeface="Atkinson Hyperlegible"/>
                <a:ea typeface="Atkinson Hyperlegible"/>
                <a:cs typeface="Atkinson Hyperlegible"/>
                <a:sym typeface="Atkinson Hyperlegible"/>
              </a:rPr>
              <a:t>One of the most memorable victories of Lee Hyung-Taik, a professional tennis player, is against Goran Ivanisevic. Lee was leading 7-5, 6-7, 3-1 and victory was imminent, it was visible that Ivanisevic was running out of patience.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Ivanisevic then did something, that he had been doing a few times in this match, but little did he know that this time he couldn’t afford to do it, which led to Ivanisevic losing the match in the most embarrassing manner.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What had he been doing all match?</a:t>
            </a:r>
          </a:p>
          <a:p>
            <a:pPr algn="l">
              <a:lnSpc>
                <a:spcPts val="3079"/>
              </a:lnSpc>
            </a:pPr>
            <a:r>
              <a:rPr lang="en-US" sz="2199">
                <a:solidFill>
                  <a:srgbClr val="000000"/>
                </a:solidFill>
                <a:latin typeface="Atkinson Hyperlegible"/>
                <a:ea typeface="Atkinson Hyperlegible"/>
                <a:cs typeface="Atkinson Hyperlegible"/>
                <a:sym typeface="Atkinson Hyperlegible"/>
              </a:rPr>
              <a:t>What was the reason for the embarrassing defeat? </a:t>
            </a:r>
          </a:p>
          <a:p>
            <a:pPr algn="l">
              <a:lnSpc>
                <a:spcPts val="2834"/>
              </a:lnSpc>
            </a:pPr>
          </a:p>
        </p:txBody>
      </p:sp>
      <p:sp>
        <p:nvSpPr>
          <p:cNvPr name="AutoShape 3" id="3"/>
          <p:cNvSpPr/>
          <p:nvPr/>
        </p:nvSpPr>
        <p:spPr>
          <a:xfrm>
            <a:off x="446706" y="7027012"/>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644926" y="407987"/>
            <a:ext cx="463748"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14</a:t>
            </a:r>
          </a:p>
        </p:txBody>
      </p:sp>
    </p:spTree>
  </p:cSld>
  <p:clrMapOvr>
    <a:masterClrMapping/>
  </p:clrMapOvr>
</p:sld>
</file>

<file path=ppt/slides/slide2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4668520"/>
          </a:xfrm>
          <a:prstGeom prst="rect">
            <a:avLst/>
          </a:prstGeom>
        </p:spPr>
        <p:txBody>
          <a:bodyPr anchor="t" rtlCol="false" tIns="0" lIns="0" bIns="0" rIns="0">
            <a:spAutoFit/>
          </a:bodyPr>
          <a:lstStyle/>
          <a:p>
            <a:pPr algn="l">
              <a:lnSpc>
                <a:spcPts val="3079"/>
              </a:lnSpc>
            </a:pPr>
            <a:r>
              <a:rPr lang="en-US" sz="2199">
                <a:solidFill>
                  <a:srgbClr val="000000"/>
                </a:solidFill>
                <a:latin typeface="Atkinson Hyperlegible"/>
                <a:ea typeface="Atkinson Hyperlegible"/>
                <a:cs typeface="Atkinson Hyperlegible"/>
                <a:sym typeface="Atkinson Hyperlegible"/>
              </a:rPr>
              <a:t>The podcast </a:t>
            </a:r>
            <a:r>
              <a:rPr lang="en-US" sz="2199" b="true">
                <a:solidFill>
                  <a:srgbClr val="000000"/>
                </a:solidFill>
                <a:latin typeface="Atkinson Hyperlegible Bold"/>
                <a:ea typeface="Atkinson Hyperlegible Bold"/>
                <a:cs typeface="Atkinson Hyperlegible Bold"/>
                <a:sym typeface="Atkinson Hyperlegible Bold"/>
              </a:rPr>
              <a:t>"The ____ __ _______"</a:t>
            </a:r>
            <a:r>
              <a:rPr lang="en-US" sz="2199">
                <a:solidFill>
                  <a:srgbClr val="000000"/>
                </a:solidFill>
                <a:latin typeface="Atkinson Hyperlegible"/>
                <a:ea typeface="Atkinson Hyperlegible"/>
                <a:cs typeface="Atkinson Hyperlegible"/>
                <a:sym typeface="Atkinson Hyperlegible"/>
              </a:rPr>
              <a:t> is an exploration series hosted by two historians, Dominic Sandbrook and Tom Holland (different Tom Holland).</a:t>
            </a:r>
          </a:p>
          <a:p>
            <a:pPr algn="l">
              <a:lnSpc>
                <a:spcPts val="3079"/>
              </a:lnSpc>
            </a:pPr>
            <a:r>
              <a:rPr lang="en-US" sz="2199">
                <a:solidFill>
                  <a:srgbClr val="000000"/>
                </a:solidFill>
                <a:latin typeface="Atkinson Hyperlegible"/>
                <a:ea typeface="Atkinson Hyperlegible"/>
                <a:cs typeface="Atkinson Hyperlegible"/>
                <a:sym typeface="Atkinson Hyperlegible"/>
              </a:rPr>
              <a:t> </a:t>
            </a:r>
          </a:p>
          <a:p>
            <a:pPr algn="l">
              <a:lnSpc>
                <a:spcPts val="3079"/>
              </a:lnSpc>
            </a:pPr>
            <a:r>
              <a:rPr lang="en-US" sz="2199">
                <a:solidFill>
                  <a:srgbClr val="000000"/>
                </a:solidFill>
                <a:latin typeface="Atkinson Hyperlegible"/>
                <a:ea typeface="Atkinson Hyperlegible"/>
                <a:cs typeface="Atkinson Hyperlegible"/>
                <a:sym typeface="Atkinson Hyperlegible"/>
              </a:rPr>
              <a:t>In each episode, they delve into a different topic in history, frequently featuring guest experts. The podcast takes its name from a familiar expression used to signify that subsequent events are widely recognized/well known and require no further elaboration. </a:t>
            </a:r>
          </a:p>
          <a:p>
            <a:pPr algn="l">
              <a:lnSpc>
                <a:spcPts val="3079"/>
              </a:lnSpc>
            </a:pPr>
          </a:p>
          <a:p>
            <a:pPr algn="l">
              <a:lnSpc>
                <a:spcPts val="3079"/>
              </a:lnSpc>
            </a:pPr>
            <a:r>
              <a:rPr lang="en-US" sz="2199" b="true">
                <a:solidFill>
                  <a:srgbClr val="000000"/>
                </a:solidFill>
                <a:latin typeface="Atkinson Hyperlegible Bold"/>
                <a:ea typeface="Atkinson Hyperlegible Bold"/>
                <a:cs typeface="Atkinson Hyperlegible Bold"/>
                <a:sym typeface="Atkinson Hyperlegible Bold"/>
              </a:rPr>
              <a:t>What’s the title of the podcast?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Episode 267 of this podcast is titled ‘_____: The Roar of the Red Dragon’, </a:t>
            </a:r>
            <a:r>
              <a:rPr lang="en-US" sz="2199" b="true">
                <a:solidFill>
                  <a:srgbClr val="000000"/>
                </a:solidFill>
                <a:latin typeface="Atkinson Hyperlegible Bold"/>
                <a:ea typeface="Atkinson Hyperlegible Bold"/>
                <a:cs typeface="Atkinson Hyperlegible Bold"/>
                <a:sym typeface="Atkinson Hyperlegible Bold"/>
              </a:rPr>
              <a:t>which country</a:t>
            </a:r>
            <a:r>
              <a:rPr lang="en-US" sz="2199">
                <a:solidFill>
                  <a:srgbClr val="000000"/>
                </a:solidFill>
                <a:latin typeface="Atkinson Hyperlegible"/>
                <a:ea typeface="Atkinson Hyperlegible"/>
                <a:cs typeface="Atkinson Hyperlegible"/>
                <a:sym typeface="Atkinson Hyperlegible"/>
              </a:rPr>
              <a:t> is this episode about? (hint: not an asian country) </a:t>
            </a:r>
          </a:p>
        </p:txBody>
      </p:sp>
      <p:sp>
        <p:nvSpPr>
          <p:cNvPr name="AutoShape 3" id="3"/>
          <p:cNvSpPr/>
          <p:nvPr/>
        </p:nvSpPr>
        <p:spPr>
          <a:xfrm>
            <a:off x="446706" y="7027012"/>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647940" y="407987"/>
            <a:ext cx="457721"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15</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46706" y="1421647"/>
            <a:ext cx="9010091" cy="4668520"/>
          </a:xfrm>
          <a:prstGeom prst="rect">
            <a:avLst/>
          </a:prstGeom>
        </p:spPr>
        <p:txBody>
          <a:bodyPr anchor="t" rtlCol="false" tIns="0" lIns="0" bIns="0" rIns="0">
            <a:spAutoFit/>
          </a:bodyPr>
          <a:lstStyle/>
          <a:p>
            <a:pPr algn="l">
              <a:lnSpc>
                <a:spcPts val="3079"/>
              </a:lnSpc>
            </a:pPr>
            <a:r>
              <a:rPr lang="en-US" sz="2199">
                <a:solidFill>
                  <a:srgbClr val="000000"/>
                </a:solidFill>
                <a:latin typeface="Atkinson Hyperlegible"/>
                <a:ea typeface="Atkinson Hyperlegible"/>
                <a:cs typeface="Atkinson Hyperlegible"/>
                <a:sym typeface="Atkinson Hyperlegible"/>
              </a:rPr>
              <a:t>The Stepan Company is a chemical manufacturer and has about 2000 employees. They own a facility in New Jersey and are the only DEA authorised entity in the US to import a certain species with the intention of extracting a chemical from it, which is used for medical purposes.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After processing, the chemical-free extract is sold to a very popular company for use in its products, whose name is based the common name of this species. Which huge company is this?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What asset of this company is hidden away behind this vault? (Image follows) </a:t>
            </a:r>
          </a:p>
          <a:p>
            <a:pPr algn="l">
              <a:lnSpc>
                <a:spcPts val="3079"/>
              </a:lnSpc>
            </a:pPr>
          </a:p>
        </p:txBody>
      </p:sp>
      <p:sp>
        <p:nvSpPr>
          <p:cNvPr name="AutoShape 3" id="3"/>
          <p:cNvSpPr/>
          <p:nvPr/>
        </p:nvSpPr>
        <p:spPr>
          <a:xfrm>
            <a:off x="446706" y="7027012"/>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643624" y="407987"/>
            <a:ext cx="466353"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16</a:t>
            </a:r>
          </a:p>
        </p:txBody>
      </p:sp>
      <p:sp>
        <p:nvSpPr>
          <p:cNvPr name="Freeform 5" id="5"/>
          <p:cNvSpPr/>
          <p:nvPr/>
        </p:nvSpPr>
        <p:spPr>
          <a:xfrm flipH="false" flipV="false" rot="0">
            <a:off x="8175808" y="335665"/>
            <a:ext cx="1015012" cy="791709"/>
          </a:xfrm>
          <a:custGeom>
            <a:avLst/>
            <a:gdLst/>
            <a:ahLst/>
            <a:cxnLst/>
            <a:rect r="r" b="b" t="t" l="l"/>
            <a:pathLst>
              <a:path h="791709" w="1015012">
                <a:moveTo>
                  <a:pt x="0" y="0"/>
                </a:moveTo>
                <a:lnTo>
                  <a:pt x="1015012" y="0"/>
                </a:lnTo>
                <a:lnTo>
                  <a:pt x="1015012" y="791710"/>
                </a:lnTo>
                <a:lnTo>
                  <a:pt x="0" y="7917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30703" y="356402"/>
            <a:ext cx="5292193" cy="6602396"/>
          </a:xfrm>
          <a:custGeom>
            <a:avLst/>
            <a:gdLst/>
            <a:ahLst/>
            <a:cxnLst/>
            <a:rect r="r" b="b" t="t" l="l"/>
            <a:pathLst>
              <a:path h="6602396" w="5292193">
                <a:moveTo>
                  <a:pt x="0" y="0"/>
                </a:moveTo>
                <a:lnTo>
                  <a:pt x="5292194" y="0"/>
                </a:lnTo>
                <a:lnTo>
                  <a:pt x="5292194" y="6602396"/>
                </a:lnTo>
                <a:lnTo>
                  <a:pt x="0" y="6602396"/>
                </a:lnTo>
                <a:lnTo>
                  <a:pt x="0" y="0"/>
                </a:lnTo>
                <a:close/>
              </a:path>
            </a:pathLst>
          </a:custGeom>
          <a:blipFill>
            <a:blip r:embed="rId2"/>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46706" y="1421647"/>
            <a:ext cx="9010091" cy="5059045"/>
          </a:xfrm>
          <a:prstGeom prst="rect">
            <a:avLst/>
          </a:prstGeom>
        </p:spPr>
        <p:txBody>
          <a:bodyPr anchor="t" rtlCol="false" tIns="0" lIns="0" bIns="0" rIns="0">
            <a:spAutoFit/>
          </a:bodyPr>
          <a:lstStyle/>
          <a:p>
            <a:pPr algn="l">
              <a:lnSpc>
                <a:spcPts val="3079"/>
              </a:lnSpc>
            </a:pPr>
            <a:r>
              <a:rPr lang="en-US" sz="2199">
                <a:solidFill>
                  <a:srgbClr val="000000"/>
                </a:solidFill>
                <a:latin typeface="Atkinson Hyperlegible"/>
                <a:ea typeface="Atkinson Hyperlegible"/>
                <a:cs typeface="Atkinson Hyperlegible"/>
                <a:sym typeface="Atkinson Hyperlegible"/>
              </a:rPr>
              <a:t>The flag of a certain state ‘X’ of a economically prosperous country is rather weird and has a very rich history behind it. The state itself has a GDP of $600 Billion (only 20 countries have a higher GDP) because of the presence of numerous companies and industries.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One of these companies’ logo is derived from this flag, debunking the myth that the logo is resonant of the company’s aviation beginnings.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A team from this region has also incorporated this flag into its logo, after an earlier design had to be stopped because reasons. </a:t>
            </a:r>
          </a:p>
          <a:p>
            <a:pPr algn="l">
              <a:lnSpc>
                <a:spcPts val="3079"/>
              </a:lnSpc>
            </a:pPr>
          </a:p>
          <a:p>
            <a:pPr algn="l">
              <a:lnSpc>
                <a:spcPts val="3079"/>
              </a:lnSpc>
            </a:pPr>
            <a:r>
              <a:rPr lang="en-US" sz="2199" b="true">
                <a:solidFill>
                  <a:srgbClr val="000000"/>
                </a:solidFill>
                <a:latin typeface="Atkinson Hyperlegible Bold"/>
                <a:ea typeface="Atkinson Hyperlegible Bold"/>
                <a:cs typeface="Atkinson Hyperlegible Bold"/>
                <a:sym typeface="Atkinson Hyperlegible Bold"/>
              </a:rPr>
              <a:t>ID the state X (1)</a:t>
            </a:r>
          </a:p>
          <a:p>
            <a:pPr algn="l">
              <a:lnSpc>
                <a:spcPts val="3079"/>
              </a:lnSpc>
            </a:pPr>
            <a:r>
              <a:rPr lang="en-US" sz="2199" b="true">
                <a:solidFill>
                  <a:srgbClr val="000000"/>
                </a:solidFill>
                <a:latin typeface="Atkinson Hyperlegible Bold"/>
                <a:ea typeface="Atkinson Hyperlegible Bold"/>
                <a:cs typeface="Atkinson Hyperlegible Bold"/>
                <a:sym typeface="Atkinson Hyperlegible Bold"/>
              </a:rPr>
              <a:t>Which company and which team (0.5+0.5)</a:t>
            </a:r>
          </a:p>
        </p:txBody>
      </p:sp>
      <p:sp>
        <p:nvSpPr>
          <p:cNvPr name="AutoShape 3" id="3"/>
          <p:cNvSpPr/>
          <p:nvPr/>
        </p:nvSpPr>
        <p:spPr>
          <a:xfrm>
            <a:off x="446706" y="7027012"/>
            <a:ext cx="9010091" cy="0"/>
          </a:xfrm>
          <a:prstGeom prst="line">
            <a:avLst/>
          </a:prstGeom>
          <a:ln cap="flat" w="38100">
            <a:solidFill>
              <a:srgbClr val="000000"/>
            </a:solidFill>
            <a:prstDash val="solid"/>
            <a:headEnd type="none" len="sm" w="sm"/>
            <a:tailEnd type="none" len="sm" w="sm"/>
          </a:ln>
        </p:spPr>
      </p:sp>
      <p:sp>
        <p:nvSpPr>
          <p:cNvPr name="Freeform 4" id="4"/>
          <p:cNvSpPr/>
          <p:nvPr/>
        </p:nvSpPr>
        <p:spPr>
          <a:xfrm flipH="false" flipV="false" rot="0">
            <a:off x="8175808" y="335665"/>
            <a:ext cx="1015012" cy="791709"/>
          </a:xfrm>
          <a:custGeom>
            <a:avLst/>
            <a:gdLst/>
            <a:ahLst/>
            <a:cxnLst/>
            <a:rect r="r" b="b" t="t" l="l"/>
            <a:pathLst>
              <a:path h="791709" w="1015012">
                <a:moveTo>
                  <a:pt x="0" y="0"/>
                </a:moveTo>
                <a:lnTo>
                  <a:pt x="1015012" y="0"/>
                </a:lnTo>
                <a:lnTo>
                  <a:pt x="1015012" y="791710"/>
                </a:lnTo>
                <a:lnTo>
                  <a:pt x="0" y="7917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7033448" y="5433761"/>
            <a:ext cx="2284720" cy="1366278"/>
          </a:xfrm>
          <a:custGeom>
            <a:avLst/>
            <a:gdLst/>
            <a:ahLst/>
            <a:cxnLst/>
            <a:rect r="r" b="b" t="t" l="l"/>
            <a:pathLst>
              <a:path h="1366278" w="2284720">
                <a:moveTo>
                  <a:pt x="0" y="0"/>
                </a:moveTo>
                <a:lnTo>
                  <a:pt x="2284720" y="0"/>
                </a:lnTo>
                <a:lnTo>
                  <a:pt x="2284720" y="1366278"/>
                </a:lnTo>
                <a:lnTo>
                  <a:pt x="0" y="1366278"/>
                </a:lnTo>
                <a:lnTo>
                  <a:pt x="0" y="0"/>
                </a:lnTo>
                <a:close/>
              </a:path>
            </a:pathLst>
          </a:custGeom>
          <a:blipFill>
            <a:blip r:embed="rId4"/>
            <a:stretch>
              <a:fillRect l="0" t="0" r="0" b="0"/>
            </a:stretch>
          </a:blipFill>
        </p:spPr>
      </p:sp>
      <p:sp>
        <p:nvSpPr>
          <p:cNvPr name="TextBox 6" id="6"/>
          <p:cNvSpPr txBox="true"/>
          <p:nvPr/>
        </p:nvSpPr>
        <p:spPr>
          <a:xfrm rot="0">
            <a:off x="4662822" y="407987"/>
            <a:ext cx="427955"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17</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48125" y="1248426"/>
            <a:ext cx="8038545" cy="4807103"/>
          </a:xfrm>
          <a:custGeom>
            <a:avLst/>
            <a:gdLst/>
            <a:ahLst/>
            <a:cxnLst/>
            <a:rect r="r" b="b" t="t" l="l"/>
            <a:pathLst>
              <a:path h="4807103" w="8038545">
                <a:moveTo>
                  <a:pt x="0" y="0"/>
                </a:moveTo>
                <a:lnTo>
                  <a:pt x="8038545" y="0"/>
                </a:lnTo>
                <a:lnTo>
                  <a:pt x="8038545" y="4807103"/>
                </a:lnTo>
                <a:lnTo>
                  <a:pt x="0" y="4807103"/>
                </a:lnTo>
                <a:lnTo>
                  <a:pt x="0" y="0"/>
                </a:lnTo>
                <a:close/>
              </a:path>
            </a:pathLst>
          </a:custGeom>
          <a:blipFill>
            <a:blip r:embed="rId2"/>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318992" y="3076575"/>
            <a:ext cx="1115616" cy="1038225"/>
          </a:xfrm>
          <a:prstGeom prst="rect">
            <a:avLst/>
          </a:prstGeom>
        </p:spPr>
        <p:txBody>
          <a:bodyPr anchor="t" rtlCol="false" tIns="0" lIns="0" bIns="0" rIns="0">
            <a:spAutoFit/>
          </a:bodyPr>
          <a:lstStyle/>
          <a:p>
            <a:pPr algn="ctr">
              <a:lnSpc>
                <a:spcPts val="8400"/>
              </a:lnSpc>
            </a:pPr>
            <a:r>
              <a:rPr lang="en-US" sz="6000" b="true">
                <a:solidFill>
                  <a:srgbClr val="000000"/>
                </a:solidFill>
                <a:latin typeface="Atkinson Hyperlegible Bold"/>
                <a:ea typeface="Atkinson Hyperlegible Bold"/>
                <a:cs typeface="Atkinson Hyperlegible Bold"/>
                <a:sym typeface="Atkinson Hyperlegible Bold"/>
              </a:rPr>
              <a:t>ID </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1510105"/>
            <a:ext cx="8290560" cy="4886147"/>
          </a:xfrm>
          <a:custGeom>
            <a:avLst/>
            <a:gdLst/>
            <a:ahLst/>
            <a:cxnLst/>
            <a:rect r="r" b="b" t="t" l="l"/>
            <a:pathLst>
              <a:path h="4886147" w="8290560">
                <a:moveTo>
                  <a:pt x="0" y="0"/>
                </a:moveTo>
                <a:lnTo>
                  <a:pt x="8290560" y="0"/>
                </a:lnTo>
                <a:lnTo>
                  <a:pt x="8290560" y="4886147"/>
                </a:lnTo>
                <a:lnTo>
                  <a:pt x="0" y="4886147"/>
                </a:lnTo>
                <a:lnTo>
                  <a:pt x="0" y="0"/>
                </a:lnTo>
                <a:close/>
              </a:path>
            </a:pathLst>
          </a:custGeom>
          <a:blipFill>
            <a:blip r:embed="rId2"/>
            <a:stretch>
              <a:fillRect l="-4201" t="-22577" r="-1050" b="-11288"/>
            </a:stretch>
          </a:blipFill>
        </p:spPr>
      </p:sp>
      <p:sp>
        <p:nvSpPr>
          <p:cNvPr name="TextBox 3" id="3"/>
          <p:cNvSpPr txBox="true"/>
          <p:nvPr/>
        </p:nvSpPr>
        <p:spPr>
          <a:xfrm rot="0">
            <a:off x="4645149" y="407987"/>
            <a:ext cx="463302"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18</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1108084"/>
            <a:ext cx="8290560" cy="5095083"/>
          </a:xfrm>
          <a:custGeom>
            <a:avLst/>
            <a:gdLst/>
            <a:ahLst/>
            <a:cxnLst/>
            <a:rect r="r" b="b" t="t" l="l"/>
            <a:pathLst>
              <a:path h="5095083" w="8290560">
                <a:moveTo>
                  <a:pt x="0" y="0"/>
                </a:moveTo>
                <a:lnTo>
                  <a:pt x="8290560" y="0"/>
                </a:lnTo>
                <a:lnTo>
                  <a:pt x="8290560" y="5095083"/>
                </a:lnTo>
                <a:lnTo>
                  <a:pt x="0" y="5095083"/>
                </a:lnTo>
                <a:lnTo>
                  <a:pt x="0" y="0"/>
                </a:lnTo>
                <a:close/>
              </a:path>
            </a:pathLst>
          </a:custGeom>
          <a:blipFill>
            <a:blip r:embed="rId2"/>
            <a:stretch>
              <a:fillRect l="-22896" t="-44573" r="0" b="-5322"/>
            </a:stretch>
          </a:blipFill>
        </p:spPr>
      </p:sp>
      <p:sp>
        <p:nvSpPr>
          <p:cNvPr name="TextBox 3" id="3"/>
          <p:cNvSpPr txBox="true"/>
          <p:nvPr/>
        </p:nvSpPr>
        <p:spPr>
          <a:xfrm rot="0">
            <a:off x="4658953" y="407987"/>
            <a:ext cx="435694"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19</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1427732"/>
            <a:ext cx="8290560" cy="4949843"/>
          </a:xfrm>
          <a:custGeom>
            <a:avLst/>
            <a:gdLst/>
            <a:ahLst/>
            <a:cxnLst/>
            <a:rect r="r" b="b" t="t" l="l"/>
            <a:pathLst>
              <a:path h="4949843" w="8290560">
                <a:moveTo>
                  <a:pt x="0" y="0"/>
                </a:moveTo>
                <a:lnTo>
                  <a:pt x="8290560" y="0"/>
                </a:lnTo>
                <a:lnTo>
                  <a:pt x="8290560" y="4949843"/>
                </a:lnTo>
                <a:lnTo>
                  <a:pt x="0" y="4949843"/>
                </a:lnTo>
                <a:lnTo>
                  <a:pt x="0" y="0"/>
                </a:lnTo>
                <a:close/>
              </a:path>
            </a:pathLst>
          </a:custGeom>
          <a:blipFill>
            <a:blip r:embed="rId2"/>
            <a:stretch>
              <a:fillRect l="-5994" t="-19490" r="0" b="-13584"/>
            </a:stretch>
          </a:blipFill>
        </p:spPr>
      </p:sp>
      <p:sp>
        <p:nvSpPr>
          <p:cNvPr name="TextBox 3" id="3"/>
          <p:cNvSpPr txBox="true"/>
          <p:nvPr/>
        </p:nvSpPr>
        <p:spPr>
          <a:xfrm rot="0">
            <a:off x="4609505" y="407987"/>
            <a:ext cx="534591"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20</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1760900"/>
            <a:ext cx="8290560" cy="4822780"/>
          </a:xfrm>
          <a:custGeom>
            <a:avLst/>
            <a:gdLst/>
            <a:ahLst/>
            <a:cxnLst/>
            <a:rect r="r" b="b" t="t" l="l"/>
            <a:pathLst>
              <a:path h="4822780" w="8290560">
                <a:moveTo>
                  <a:pt x="0" y="0"/>
                </a:moveTo>
                <a:lnTo>
                  <a:pt x="8290560" y="0"/>
                </a:lnTo>
                <a:lnTo>
                  <a:pt x="8290560" y="4822780"/>
                </a:lnTo>
                <a:lnTo>
                  <a:pt x="0" y="4822780"/>
                </a:lnTo>
                <a:lnTo>
                  <a:pt x="0" y="0"/>
                </a:lnTo>
                <a:close/>
              </a:path>
            </a:pathLst>
          </a:custGeom>
          <a:blipFill>
            <a:blip r:embed="rId2"/>
            <a:stretch>
              <a:fillRect l="-3265" t="-22456" r="-5805" b="-18089"/>
            </a:stretch>
          </a:blipFill>
        </p:spPr>
      </p:sp>
      <p:sp>
        <p:nvSpPr>
          <p:cNvPr name="TextBox 3" id="3"/>
          <p:cNvSpPr txBox="true"/>
          <p:nvPr/>
        </p:nvSpPr>
        <p:spPr>
          <a:xfrm rot="0">
            <a:off x="4653558" y="407987"/>
            <a:ext cx="446484"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21</a:t>
            </a:r>
          </a:p>
        </p:txBody>
      </p:sp>
    </p:spTree>
  </p:cSld>
  <p:clrMapOvr>
    <a:masterClrMapping/>
  </p:clrMapOvr>
</p:sld>
</file>

<file path=ppt/slides/slide3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31520" y="1684342"/>
            <a:ext cx="8290560" cy="3041650"/>
          </a:xfrm>
          <a:prstGeom prst="rect">
            <a:avLst/>
          </a:prstGeom>
        </p:spPr>
        <p:txBody>
          <a:bodyPr anchor="t" rtlCol="false" tIns="0" lIns="0" bIns="0" rIns="0">
            <a:spAutoFit/>
          </a:bodyPr>
          <a:lstStyle/>
          <a:p>
            <a:pPr algn="l">
              <a:lnSpc>
                <a:spcPts val="3499"/>
              </a:lnSpc>
            </a:pPr>
            <a:r>
              <a:rPr lang="en-US" sz="2499">
                <a:solidFill>
                  <a:srgbClr val="000000"/>
                </a:solidFill>
                <a:latin typeface="Atkinson Hyperlegible"/>
                <a:ea typeface="Atkinson Hyperlegible"/>
                <a:cs typeface="Atkinson Hyperlegible"/>
                <a:sym typeface="Atkinson Hyperlegible"/>
              </a:rPr>
              <a:t>Joy, power, anguish, respect, pride, bravery, glory, wonder, and passion - Navarasa - illustrate the emotional spectrum experienced by fans during the drama and excitement of a global event. This led to the creation of the  logo of this event. </a:t>
            </a:r>
          </a:p>
          <a:p>
            <a:pPr algn="l">
              <a:lnSpc>
                <a:spcPts val="3499"/>
              </a:lnSpc>
            </a:pPr>
          </a:p>
          <a:p>
            <a:pPr algn="l">
              <a:lnSpc>
                <a:spcPts val="3499"/>
              </a:lnSpc>
            </a:pPr>
            <a:r>
              <a:rPr lang="en-US" sz="2499">
                <a:solidFill>
                  <a:srgbClr val="000000"/>
                </a:solidFill>
                <a:latin typeface="Atkinson Hyperlegible"/>
                <a:ea typeface="Atkinson Hyperlegible"/>
                <a:cs typeface="Atkinson Hyperlegible"/>
                <a:sym typeface="Atkinson Hyperlegible"/>
              </a:rPr>
              <a:t>Which event?</a:t>
            </a:r>
          </a:p>
        </p:txBody>
      </p:sp>
      <p:sp>
        <p:nvSpPr>
          <p:cNvPr name="TextBox 3" id="3"/>
          <p:cNvSpPr txBox="true"/>
          <p:nvPr/>
        </p:nvSpPr>
        <p:spPr>
          <a:xfrm rot="0">
            <a:off x="4623755" y="407987"/>
            <a:ext cx="506090"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22</a:t>
            </a:r>
          </a:p>
        </p:txBody>
      </p:sp>
      <p:sp>
        <p:nvSpPr>
          <p:cNvPr name="AutoShape 4" id="4"/>
          <p:cNvSpPr/>
          <p:nvPr/>
        </p:nvSpPr>
        <p:spPr>
          <a:xfrm>
            <a:off x="446706" y="7027012"/>
            <a:ext cx="9010091" cy="0"/>
          </a:xfrm>
          <a:prstGeom prst="line">
            <a:avLst/>
          </a:prstGeom>
          <a:ln cap="flat" w="38100">
            <a:solidFill>
              <a:srgbClr val="000000"/>
            </a:solidFill>
            <a:prstDash val="solid"/>
            <a:headEnd type="none" len="sm" w="sm"/>
            <a:tailEnd type="none" len="sm" w="sm"/>
          </a:ln>
        </p:spPr>
      </p:sp>
    </p:spTree>
  </p:cSld>
  <p:clrMapOvr>
    <a:masterClrMapping/>
  </p:clrMapOvr>
</p:sld>
</file>

<file path=ppt/slides/slide3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a:off x="446706" y="7027012"/>
            <a:ext cx="9010091" cy="0"/>
          </a:xfrm>
          <a:prstGeom prst="line">
            <a:avLst/>
          </a:prstGeom>
          <a:ln cap="flat" w="38100">
            <a:solidFill>
              <a:srgbClr val="000000"/>
            </a:solidFill>
            <a:prstDash val="solid"/>
            <a:headEnd type="none" len="sm" w="sm"/>
            <a:tailEnd type="none" len="sm" w="sm"/>
          </a:ln>
        </p:spPr>
      </p:sp>
      <p:sp>
        <p:nvSpPr>
          <p:cNvPr name="TextBox 3" id="3"/>
          <p:cNvSpPr txBox="true"/>
          <p:nvPr/>
        </p:nvSpPr>
        <p:spPr>
          <a:xfrm rot="0">
            <a:off x="4619662" y="407987"/>
            <a:ext cx="514276"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23</a:t>
            </a:r>
          </a:p>
        </p:txBody>
      </p:sp>
      <p:sp>
        <p:nvSpPr>
          <p:cNvPr name="TextBox 4" id="4"/>
          <p:cNvSpPr txBox="true"/>
          <p:nvPr/>
        </p:nvSpPr>
        <p:spPr>
          <a:xfrm rot="0">
            <a:off x="480491" y="1843405"/>
            <a:ext cx="8796107" cy="2277110"/>
          </a:xfrm>
          <a:prstGeom prst="rect">
            <a:avLst/>
          </a:prstGeom>
        </p:spPr>
        <p:txBody>
          <a:bodyPr anchor="t" rtlCol="false" tIns="0" lIns="0" bIns="0" rIns="0">
            <a:spAutoFit/>
          </a:bodyPr>
          <a:lstStyle/>
          <a:p>
            <a:pPr algn="l">
              <a:lnSpc>
                <a:spcPts val="3639"/>
              </a:lnSpc>
            </a:pPr>
            <a:r>
              <a:rPr lang="en-US" sz="2599">
                <a:solidFill>
                  <a:srgbClr val="000000"/>
                </a:solidFill>
                <a:latin typeface="Atkinson Hyperlegible"/>
                <a:ea typeface="Atkinson Hyperlegible"/>
                <a:cs typeface="Atkinson Hyperlegible"/>
                <a:sym typeface="Atkinson Hyperlegible"/>
              </a:rPr>
              <a:t>Shiny Happy People by R.E.M was selected as the theme song for a peppy sitcom. But the band declined and another song was chosen. </a:t>
            </a:r>
          </a:p>
          <a:p>
            <a:pPr algn="l">
              <a:lnSpc>
                <a:spcPts val="3639"/>
              </a:lnSpc>
            </a:pPr>
          </a:p>
          <a:p>
            <a:pPr algn="l">
              <a:lnSpc>
                <a:spcPts val="3639"/>
              </a:lnSpc>
            </a:pPr>
            <a:r>
              <a:rPr lang="en-US" sz="2599">
                <a:solidFill>
                  <a:srgbClr val="000000"/>
                </a:solidFill>
                <a:latin typeface="Atkinson Hyperlegible"/>
                <a:ea typeface="Atkinson Hyperlegible"/>
                <a:cs typeface="Atkinson Hyperlegible"/>
                <a:sym typeface="Atkinson Hyperlegible"/>
              </a:rPr>
              <a:t>Which show? (Song follows)</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a:videoFile r:link="rId3"/>
          </p:nvPr>
        </p:nvPicPr>
        <p:blipFill>
          <a:blip r:embed="rId2"/>
          <a:stretch>
            <a:fillRect/>
          </a:stretch>
        </p:blipFill>
        <p:spPr>
          <a:xfrm rot="0">
            <a:off x="1073652" y="805239"/>
            <a:ext cx="7948428" cy="5961322"/>
          </a:xfrm>
          <a:prstGeom prst="rect">
            <a:avLst/>
          </a:prstGeom>
        </p:spPr>
      </p:pic>
    </p:spTree>
  </p:cSld>
  <p:clrMapOvr>
    <a:masterClrMapping/>
  </p:clrMapOvr>
</p:sld>
</file>

<file path=ppt/slides/slide3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356223" y="3076575"/>
            <a:ext cx="3041154" cy="1038225"/>
          </a:xfrm>
          <a:prstGeom prst="rect">
            <a:avLst/>
          </a:prstGeom>
        </p:spPr>
        <p:txBody>
          <a:bodyPr anchor="t" rtlCol="false" tIns="0" lIns="0" bIns="0" rIns="0">
            <a:spAutoFit/>
          </a:bodyPr>
          <a:lstStyle/>
          <a:p>
            <a:pPr algn="ctr">
              <a:lnSpc>
                <a:spcPts val="8400"/>
              </a:lnSpc>
            </a:pPr>
            <a:r>
              <a:rPr lang="en-US" sz="6000" b="true">
                <a:solidFill>
                  <a:srgbClr val="000000"/>
                </a:solidFill>
                <a:latin typeface="Atkinson Hyperlegible Bold"/>
                <a:ea typeface="Atkinson Hyperlegible Bold"/>
                <a:cs typeface="Atkinson Hyperlegible Bold"/>
                <a:sym typeface="Atkinson Hyperlegible Bold"/>
              </a:rPr>
              <a:t>Answers</a:t>
            </a:r>
          </a:p>
        </p:txBody>
      </p:sp>
    </p:spTree>
  </p:cSld>
  <p:clrMapOvr>
    <a:masterClrMapping/>
  </p:clrMapOvr>
</p:sld>
</file>

<file path=ppt/slides/slide3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653757"/>
            <a:ext cx="9010091" cy="398093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The origin of a certain phrase may have come from a Greek expression </a:t>
            </a:r>
            <a:r>
              <a:rPr lang="en-US" sz="2270" b="true">
                <a:solidFill>
                  <a:srgbClr val="000000"/>
                </a:solidFill>
                <a:latin typeface="Atkinson Hyperlegible Bold"/>
                <a:ea typeface="Atkinson Hyperlegible Bold"/>
                <a:cs typeface="Atkinson Hyperlegible Bold"/>
                <a:sym typeface="Atkinson Hyperlegible Bold"/>
              </a:rPr>
              <a:t>catadoxa</a:t>
            </a:r>
            <a:r>
              <a:rPr lang="en-US" sz="2270">
                <a:solidFill>
                  <a:srgbClr val="000000"/>
                </a:solidFill>
                <a:latin typeface="Atkinson Hyperlegible"/>
                <a:ea typeface="Atkinson Hyperlegible"/>
                <a:cs typeface="Atkinson Hyperlegible"/>
                <a:sym typeface="Atkinson Hyperlegible"/>
              </a:rPr>
              <a:t> which means ‘contrary to experience/belief’.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An occurrence of this phrase might be linked to a Jonathan Swift poem describing the phenomenon in the phrase </a:t>
            </a:r>
          </a:p>
          <a:p>
            <a:pPr algn="l">
              <a:lnSpc>
                <a:spcPts val="3178"/>
              </a:lnSpc>
            </a:pPr>
          </a:p>
          <a:p>
            <a:pPr algn="ctr">
              <a:lnSpc>
                <a:spcPts val="3178"/>
              </a:lnSpc>
            </a:pPr>
            <a:r>
              <a:rPr lang="en-US" sz="2270" i="true">
                <a:solidFill>
                  <a:srgbClr val="000000"/>
                </a:solidFill>
                <a:latin typeface="Atkinson Hyperlegible Italics"/>
                <a:ea typeface="Atkinson Hyperlegible Italics"/>
                <a:cs typeface="Atkinson Hyperlegible Italics"/>
                <a:sym typeface="Atkinson Hyperlegible Italics"/>
              </a:rPr>
              <a:t>Drowned ________, stinking sprats, all drenched in mud,</a:t>
            </a:r>
          </a:p>
          <a:p>
            <a:pPr algn="ctr">
              <a:lnSpc>
                <a:spcPts val="3178"/>
              </a:lnSpc>
            </a:pPr>
            <a:r>
              <a:rPr lang="en-US" sz="2270" i="true">
                <a:solidFill>
                  <a:srgbClr val="000000"/>
                </a:solidFill>
                <a:latin typeface="Atkinson Hyperlegible Italics"/>
                <a:ea typeface="Atkinson Hyperlegible Italics"/>
                <a:cs typeface="Atkinson Hyperlegible Italics"/>
                <a:sym typeface="Atkinson Hyperlegible Italics"/>
              </a:rPr>
              <a:t>Dead _____ and turnip-tops come tumbling down the flood. </a:t>
            </a:r>
          </a:p>
          <a:p>
            <a:pPr algn="l">
              <a:lnSpc>
                <a:spcPts val="3178"/>
              </a:lnSpc>
            </a:pPr>
          </a:p>
          <a:p>
            <a:pPr algn="l">
              <a:lnSpc>
                <a:spcPts val="3178"/>
              </a:lnSpc>
            </a:pPr>
            <a:r>
              <a:rPr lang="en-US" sz="2270" b="true">
                <a:solidFill>
                  <a:srgbClr val="000000"/>
                </a:solidFill>
                <a:latin typeface="Atkinson Hyperlegible Bold"/>
                <a:ea typeface="Atkinson Hyperlegible Bold"/>
                <a:cs typeface="Atkinson Hyperlegible Bold"/>
                <a:sym typeface="Atkinson Hyperlegible Bold"/>
              </a:rPr>
              <a:t>Which Phrase? </a:t>
            </a: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80062" y="407987"/>
            <a:ext cx="193477"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80422" y="942559"/>
            <a:ext cx="5992757" cy="3857040"/>
          </a:xfrm>
          <a:custGeom>
            <a:avLst/>
            <a:gdLst/>
            <a:ahLst/>
            <a:cxnLst/>
            <a:rect r="r" b="b" t="t" l="l"/>
            <a:pathLst>
              <a:path h="3857040" w="5992757">
                <a:moveTo>
                  <a:pt x="0" y="0"/>
                </a:moveTo>
                <a:lnTo>
                  <a:pt x="5992756" y="0"/>
                </a:lnTo>
                <a:lnTo>
                  <a:pt x="5992756" y="3857040"/>
                </a:lnTo>
                <a:lnTo>
                  <a:pt x="0" y="3857040"/>
                </a:lnTo>
                <a:lnTo>
                  <a:pt x="0" y="0"/>
                </a:lnTo>
                <a:close/>
              </a:path>
            </a:pathLst>
          </a:custGeom>
          <a:blipFill>
            <a:blip r:embed="rId2"/>
            <a:stretch>
              <a:fillRect l="0" t="0" r="0" b="0"/>
            </a:stretch>
          </a:blipFill>
        </p:spPr>
      </p:sp>
      <p:sp>
        <p:nvSpPr>
          <p:cNvPr name="TextBox 3" id="3"/>
          <p:cNvSpPr txBox="true"/>
          <p:nvPr/>
        </p:nvSpPr>
        <p:spPr>
          <a:xfrm rot="0">
            <a:off x="731520" y="5039360"/>
            <a:ext cx="8290560" cy="1544320"/>
          </a:xfrm>
          <a:prstGeom prst="rect">
            <a:avLst/>
          </a:prstGeom>
        </p:spPr>
        <p:txBody>
          <a:bodyPr anchor="t" rtlCol="false" tIns="0" lIns="0" bIns="0" rIns="0">
            <a:spAutoFit/>
          </a:bodyPr>
          <a:lstStyle/>
          <a:p>
            <a:pPr algn="ctr">
              <a:lnSpc>
                <a:spcPts val="3079"/>
              </a:lnSpc>
              <a:spcBef>
                <a:spcPct val="0"/>
              </a:spcBef>
            </a:pPr>
            <a:r>
              <a:rPr lang="en-US" b="true" sz="2199">
                <a:solidFill>
                  <a:srgbClr val="000000"/>
                </a:solidFill>
                <a:latin typeface="Atkinson Hyperlegible Bold"/>
                <a:ea typeface="Atkinson Hyperlegible Bold"/>
                <a:cs typeface="Atkinson Hyperlegible Bold"/>
                <a:sym typeface="Atkinson Hyperlegible Bold"/>
              </a:rPr>
              <a:t>Raining Cats and Dogs</a:t>
            </a:r>
          </a:p>
          <a:p>
            <a:pPr algn="ctr">
              <a:lnSpc>
                <a:spcPts val="3079"/>
              </a:lnSpc>
              <a:spcBef>
                <a:spcPct val="0"/>
              </a:spcBef>
            </a:pPr>
          </a:p>
          <a:p>
            <a:pPr algn="ctr">
              <a:lnSpc>
                <a:spcPts val="3079"/>
              </a:lnSpc>
              <a:spcBef>
                <a:spcPct val="0"/>
              </a:spcBef>
            </a:pPr>
            <a:r>
              <a:rPr lang="en-US" sz="2199">
                <a:solidFill>
                  <a:srgbClr val="000000"/>
                </a:solidFill>
                <a:latin typeface="Atkinson Hyperlegible"/>
                <a:ea typeface="Atkinson Hyperlegible"/>
                <a:cs typeface="Atkinson Hyperlegible"/>
                <a:sym typeface="Atkinson Hyperlegible"/>
              </a:rPr>
              <a:t>Drowned puppies, stinking sprats, all drenched in mud, </a:t>
            </a:r>
          </a:p>
          <a:p>
            <a:pPr algn="ctr">
              <a:lnSpc>
                <a:spcPts val="3079"/>
              </a:lnSpc>
              <a:spcBef>
                <a:spcPct val="0"/>
              </a:spcBef>
            </a:pPr>
            <a:r>
              <a:rPr lang="en-US" sz="2199">
                <a:solidFill>
                  <a:srgbClr val="000000"/>
                </a:solidFill>
                <a:latin typeface="Atkinson Hyperlegible"/>
                <a:ea typeface="Atkinson Hyperlegible"/>
                <a:cs typeface="Atkinson Hyperlegible"/>
                <a:sym typeface="Atkinson Hyperlegible"/>
              </a:rPr>
              <a:t>Dead cats and turnip-tops come tumbling down the flood.</a:t>
            </a:r>
          </a:p>
        </p:txBody>
      </p:sp>
    </p:spTree>
  </p:cSld>
  <p:clrMapOvr>
    <a:masterClrMapping/>
  </p:clrMapOvr>
</p:sld>
</file>

<file path=ppt/slides/slide3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518108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X was originally invented in 1974 by an Hungarian sculptor and professor of architecture.</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It was initially built as a teaching tool to help students understand 3D objects, and how parts could be moved independently without the entire mechanism coming apart.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It was almost named ‘The Gordian Knot’ in reference to the Ancient Greek legend of a knot so tightly entangled that it was impossible to see how it was fastened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ID X </a:t>
            </a:r>
          </a:p>
          <a:p>
            <a:pPr algn="l">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50259" y="407987"/>
            <a:ext cx="253082"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2</a:t>
            </a: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935448" y="731520"/>
            <a:ext cx="3882704" cy="4083149"/>
          </a:xfrm>
          <a:custGeom>
            <a:avLst/>
            <a:gdLst/>
            <a:ahLst/>
            <a:cxnLst/>
            <a:rect r="r" b="b" t="t" l="l"/>
            <a:pathLst>
              <a:path h="4083149" w="3882704">
                <a:moveTo>
                  <a:pt x="0" y="0"/>
                </a:moveTo>
                <a:lnTo>
                  <a:pt x="3882704" y="0"/>
                </a:lnTo>
                <a:lnTo>
                  <a:pt x="3882704" y="4083149"/>
                </a:lnTo>
                <a:lnTo>
                  <a:pt x="0" y="40831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731520" y="5039360"/>
            <a:ext cx="8290560" cy="372745"/>
          </a:xfrm>
          <a:prstGeom prst="rect">
            <a:avLst/>
          </a:prstGeom>
        </p:spPr>
        <p:txBody>
          <a:bodyPr anchor="t" rtlCol="false" tIns="0" lIns="0" bIns="0" rIns="0">
            <a:spAutoFit/>
          </a:bodyPr>
          <a:lstStyle/>
          <a:p>
            <a:pPr algn="ctr">
              <a:lnSpc>
                <a:spcPts val="3079"/>
              </a:lnSpc>
              <a:spcBef>
                <a:spcPct val="0"/>
              </a:spcBef>
            </a:pPr>
            <a:r>
              <a:rPr lang="en-US" b="true" sz="2199">
                <a:solidFill>
                  <a:srgbClr val="000000"/>
                </a:solidFill>
                <a:latin typeface="Atkinson Hyperlegible Bold"/>
                <a:ea typeface="Atkinson Hyperlegible Bold"/>
                <a:cs typeface="Atkinson Hyperlegible Bold"/>
                <a:sym typeface="Atkinson Hyperlegible Bold"/>
              </a:rPr>
              <a:t>Rubik’s Cube</a:t>
            </a:r>
          </a:p>
        </p:txBody>
      </p:sp>
    </p:spTree>
  </p:cSld>
  <p:clrMapOvr>
    <a:masterClrMapping/>
  </p:clrMapOvr>
</p:sld>
</file>

<file path=ppt/slides/slide3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478103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A Cryptocurrency with the tagline </a:t>
            </a:r>
            <a:r>
              <a:rPr lang="en-US" sz="2270" b="true">
                <a:solidFill>
                  <a:srgbClr val="000000"/>
                </a:solidFill>
                <a:latin typeface="Atkinson Hyperlegible Bold"/>
                <a:ea typeface="Atkinson Hyperlegible Bold"/>
                <a:cs typeface="Atkinson Hyperlegible Bold"/>
                <a:sym typeface="Atkinson Hyperlegible Bold"/>
              </a:rPr>
              <a:t>“The One Token that Rules them All”</a:t>
            </a:r>
            <a:r>
              <a:rPr lang="en-US" sz="2270">
                <a:solidFill>
                  <a:srgbClr val="000000"/>
                </a:solidFill>
                <a:latin typeface="Atkinson Hyperlegible"/>
                <a:ea typeface="Atkinson Hyperlegible"/>
                <a:cs typeface="Atkinson Hyperlegible"/>
                <a:sym typeface="Atkinson Hyperlegible"/>
              </a:rPr>
              <a:t> launched in August 2021 with a video endorsement from Billy Boyd that promised users a ‘Journey through Risk and Reward’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A certain legal entity argued (rightfully) that the name of the token infringed on trademark and claimed that the name was specifically designed to mislead users into believing the rights had a connection to the entity.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What was the apt name of this token, </a:t>
            </a:r>
            <a:r>
              <a:rPr lang="en-US" sz="2270" b="true">
                <a:solidFill>
                  <a:srgbClr val="000000"/>
                </a:solidFill>
                <a:latin typeface="Atkinson Hyperlegible Bold"/>
                <a:ea typeface="Atkinson Hyperlegible Bold"/>
                <a:cs typeface="Atkinson Hyperlegible Bold"/>
                <a:sym typeface="Atkinson Hyperlegible Bold"/>
              </a:rPr>
              <a:t>a pun on the name of the entity?</a:t>
            </a:r>
            <a:r>
              <a:rPr lang="en-US" sz="2270">
                <a:solidFill>
                  <a:srgbClr val="000000"/>
                </a:solidFill>
                <a:latin typeface="Atkinson Hyperlegible"/>
                <a:ea typeface="Atkinson Hyperlegible"/>
                <a:cs typeface="Atkinson Hyperlegible"/>
                <a:sym typeface="Atkinson Hyperlegible"/>
              </a:rPr>
              <a:t> </a:t>
            </a:r>
          </a:p>
          <a:p>
            <a:pPr algn="l">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46166" y="407987"/>
            <a:ext cx="261268"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3</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26300" y="1386695"/>
            <a:ext cx="6300999" cy="3544312"/>
          </a:xfrm>
          <a:custGeom>
            <a:avLst/>
            <a:gdLst/>
            <a:ahLst/>
            <a:cxnLst/>
            <a:rect r="r" b="b" t="t" l="l"/>
            <a:pathLst>
              <a:path h="3544312" w="6300999">
                <a:moveTo>
                  <a:pt x="0" y="0"/>
                </a:moveTo>
                <a:lnTo>
                  <a:pt x="6301000" y="0"/>
                </a:lnTo>
                <a:lnTo>
                  <a:pt x="6301000" y="3544312"/>
                </a:lnTo>
                <a:lnTo>
                  <a:pt x="0" y="3544312"/>
                </a:lnTo>
                <a:lnTo>
                  <a:pt x="0" y="0"/>
                </a:lnTo>
                <a:close/>
              </a:path>
            </a:pathLst>
          </a:custGeom>
          <a:blipFill>
            <a:blip r:embed="rId2"/>
            <a:stretch>
              <a:fillRect l="0" t="0" r="0" b="0"/>
            </a:stretch>
          </a:blipFill>
        </p:spPr>
      </p:sp>
      <p:sp>
        <p:nvSpPr>
          <p:cNvPr name="TextBox 3" id="3"/>
          <p:cNvSpPr txBox="true"/>
          <p:nvPr/>
        </p:nvSpPr>
        <p:spPr>
          <a:xfrm rot="0">
            <a:off x="4166778" y="5320694"/>
            <a:ext cx="1420044" cy="372745"/>
          </a:xfrm>
          <a:prstGeom prst="rect">
            <a:avLst/>
          </a:prstGeom>
        </p:spPr>
        <p:txBody>
          <a:bodyPr anchor="t" rtlCol="false" tIns="0" lIns="0" bIns="0" rIns="0">
            <a:spAutoFit/>
          </a:bodyPr>
          <a:lstStyle/>
          <a:p>
            <a:pPr algn="ctr">
              <a:lnSpc>
                <a:spcPts val="3079"/>
              </a:lnSpc>
              <a:spcBef>
                <a:spcPct val="0"/>
              </a:spcBef>
            </a:pPr>
            <a:r>
              <a:rPr lang="en-US" b="true" sz="2199">
                <a:solidFill>
                  <a:srgbClr val="000000"/>
                </a:solidFill>
                <a:latin typeface="Atkinson Hyperlegible Bold"/>
                <a:ea typeface="Atkinson Hyperlegible Bold"/>
                <a:cs typeface="Atkinson Hyperlegible Bold"/>
                <a:sym typeface="Atkinson Hyperlegible Bold"/>
              </a:rPr>
              <a:t>JRR Token</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71755" y="5784097"/>
            <a:ext cx="9010091" cy="780533"/>
          </a:xfrm>
          <a:prstGeom prst="rect">
            <a:avLst/>
          </a:prstGeom>
        </p:spPr>
        <p:txBody>
          <a:bodyPr anchor="t" rtlCol="false" tIns="0" lIns="0" bIns="0" rIns="0">
            <a:spAutoFit/>
          </a:bodyPr>
          <a:lstStyle/>
          <a:p>
            <a:pPr algn="ctr">
              <a:lnSpc>
                <a:spcPts val="3178"/>
              </a:lnSpc>
            </a:pPr>
            <a:r>
              <a:rPr lang="en-US" sz="2270" b="true">
                <a:solidFill>
                  <a:srgbClr val="000000"/>
                </a:solidFill>
                <a:latin typeface="Atkinson Hyperlegible Bold"/>
                <a:ea typeface="Atkinson Hyperlegible Bold"/>
                <a:cs typeface="Atkinson Hyperlegible Bold"/>
                <a:sym typeface="Atkinson Hyperlegible Bold"/>
              </a:rPr>
              <a:t>ID the place</a:t>
            </a:r>
          </a:p>
          <a:p>
            <a:pPr algn="ctr">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41627" y="407987"/>
            <a:ext cx="270346"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4</a:t>
            </a:r>
          </a:p>
        </p:txBody>
      </p:sp>
      <p:sp>
        <p:nvSpPr>
          <p:cNvPr name="Freeform 5" id="5"/>
          <p:cNvSpPr/>
          <p:nvPr/>
        </p:nvSpPr>
        <p:spPr>
          <a:xfrm flipH="false" flipV="false" rot="0">
            <a:off x="2283059" y="1217432"/>
            <a:ext cx="5187481" cy="4494462"/>
          </a:xfrm>
          <a:custGeom>
            <a:avLst/>
            <a:gdLst/>
            <a:ahLst/>
            <a:cxnLst/>
            <a:rect r="r" b="b" t="t" l="l"/>
            <a:pathLst>
              <a:path h="4494462" w="5187481">
                <a:moveTo>
                  <a:pt x="0" y="0"/>
                </a:moveTo>
                <a:lnTo>
                  <a:pt x="5187482" y="0"/>
                </a:lnTo>
                <a:lnTo>
                  <a:pt x="5187482" y="4494462"/>
                </a:lnTo>
                <a:lnTo>
                  <a:pt x="0" y="4494462"/>
                </a:lnTo>
                <a:lnTo>
                  <a:pt x="0" y="0"/>
                </a:lnTo>
                <a:close/>
              </a:path>
            </a:pathLst>
          </a:custGeom>
          <a:blipFill>
            <a:blip r:embed="rId2"/>
            <a:stretch>
              <a:fillRect l="-116915" t="0" r="0" b="-40828"/>
            </a:stretch>
          </a:blipFill>
        </p:spPr>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Freeform 3" id="3"/>
          <p:cNvSpPr/>
          <p:nvPr/>
        </p:nvSpPr>
        <p:spPr>
          <a:xfrm flipH="false" flipV="false" rot="0">
            <a:off x="0" y="1504879"/>
            <a:ext cx="9753600" cy="4305443"/>
          </a:xfrm>
          <a:custGeom>
            <a:avLst/>
            <a:gdLst/>
            <a:ahLst/>
            <a:cxnLst/>
            <a:rect r="r" b="b" t="t" l="l"/>
            <a:pathLst>
              <a:path h="4305443" w="9753600">
                <a:moveTo>
                  <a:pt x="0" y="0"/>
                </a:moveTo>
                <a:lnTo>
                  <a:pt x="9753600" y="0"/>
                </a:lnTo>
                <a:lnTo>
                  <a:pt x="9753600" y="4305442"/>
                </a:lnTo>
                <a:lnTo>
                  <a:pt x="0" y="4305442"/>
                </a:lnTo>
                <a:lnTo>
                  <a:pt x="0" y="0"/>
                </a:lnTo>
                <a:close/>
              </a:path>
            </a:pathLst>
          </a:custGeom>
          <a:blipFill>
            <a:blip r:embed="rId2"/>
            <a:stretch>
              <a:fillRect l="-10515" t="0" r="0" b="-40828"/>
            </a:stretch>
          </a:blipFill>
        </p:spPr>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Freeform 3" id="3"/>
          <p:cNvSpPr/>
          <p:nvPr/>
        </p:nvSpPr>
        <p:spPr>
          <a:xfrm flipH="false" flipV="false" rot="0">
            <a:off x="5337898" y="1391087"/>
            <a:ext cx="4118898" cy="4533027"/>
          </a:xfrm>
          <a:custGeom>
            <a:avLst/>
            <a:gdLst/>
            <a:ahLst/>
            <a:cxnLst/>
            <a:rect r="r" b="b" t="t" l="l"/>
            <a:pathLst>
              <a:path h="4533027" w="4118898">
                <a:moveTo>
                  <a:pt x="0" y="0"/>
                </a:moveTo>
                <a:lnTo>
                  <a:pt x="4118898" y="0"/>
                </a:lnTo>
                <a:lnTo>
                  <a:pt x="4118898" y="4533026"/>
                </a:lnTo>
                <a:lnTo>
                  <a:pt x="0" y="4533026"/>
                </a:lnTo>
                <a:lnTo>
                  <a:pt x="0" y="0"/>
                </a:lnTo>
                <a:close/>
              </a:path>
            </a:pathLst>
          </a:custGeom>
          <a:blipFill>
            <a:blip r:embed="rId2"/>
            <a:stretch>
              <a:fillRect l="0" t="0" r="0" b="0"/>
            </a:stretch>
          </a:blipFill>
        </p:spPr>
      </p:sp>
      <p:sp>
        <p:nvSpPr>
          <p:cNvPr name="TextBox 4" id="4"/>
          <p:cNvSpPr txBox="true"/>
          <p:nvPr/>
        </p:nvSpPr>
        <p:spPr>
          <a:xfrm rot="0">
            <a:off x="446706" y="1421647"/>
            <a:ext cx="4556635" cy="278078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In Feb 2022, the city of Birmingham, Alabama ran campaign in honor of a </a:t>
            </a:r>
            <a:r>
              <a:rPr lang="en-US" sz="2270" b="true">
                <a:solidFill>
                  <a:srgbClr val="000000"/>
                </a:solidFill>
                <a:latin typeface="Atkinson Hyperlegible Bold"/>
                <a:ea typeface="Atkinson Hyperlegible Bold"/>
                <a:cs typeface="Atkinson Hyperlegible Bold"/>
                <a:sym typeface="Atkinson Hyperlegible Bold"/>
              </a:rPr>
              <a:t>defiant act</a:t>
            </a:r>
            <a:r>
              <a:rPr lang="en-US" sz="2270">
                <a:solidFill>
                  <a:srgbClr val="000000"/>
                </a:solidFill>
                <a:latin typeface="Atkinson Hyperlegible"/>
                <a:ea typeface="Atkinson Hyperlegible"/>
                <a:cs typeface="Atkinson Hyperlegible"/>
                <a:sym typeface="Atkinson Hyperlegible"/>
              </a:rPr>
              <a:t> from the </a:t>
            </a:r>
            <a:r>
              <a:rPr lang="en-US" sz="2270" b="true">
                <a:solidFill>
                  <a:srgbClr val="000000"/>
                </a:solidFill>
                <a:latin typeface="Atkinson Hyperlegible Bold"/>
                <a:ea typeface="Atkinson Hyperlegible Bold"/>
                <a:cs typeface="Atkinson Hyperlegible Bold"/>
                <a:sym typeface="Atkinson Hyperlegible Bold"/>
              </a:rPr>
              <a:t>20th century</a:t>
            </a:r>
            <a:r>
              <a:rPr lang="en-US" sz="2270">
                <a:solidFill>
                  <a:srgbClr val="000000"/>
                </a:solidFill>
                <a:latin typeface="Atkinson Hyperlegible"/>
                <a:ea typeface="Atkinson Hyperlegible"/>
                <a:cs typeface="Atkinson Hyperlegible"/>
                <a:sym typeface="Atkinson Hyperlegible"/>
              </a:rPr>
              <a:t>, but chose poorly the placement of these ads.</a:t>
            </a:r>
          </a:p>
          <a:p>
            <a:pPr algn="l">
              <a:lnSpc>
                <a:spcPts val="3178"/>
              </a:lnSpc>
            </a:pPr>
            <a:r>
              <a:rPr lang="en-US" sz="2270">
                <a:solidFill>
                  <a:srgbClr val="000000"/>
                </a:solidFill>
                <a:latin typeface="Atkinson Hyperlegible"/>
                <a:ea typeface="Atkinson Hyperlegible"/>
                <a:cs typeface="Atkinson Hyperlegible"/>
                <a:sym typeface="Atkinson Hyperlegible"/>
              </a:rPr>
              <a:t> </a:t>
            </a:r>
          </a:p>
          <a:p>
            <a:pPr algn="l">
              <a:lnSpc>
                <a:spcPts val="3178"/>
              </a:lnSpc>
            </a:pPr>
            <a:r>
              <a:rPr lang="en-US" sz="2270">
                <a:solidFill>
                  <a:srgbClr val="000000"/>
                </a:solidFill>
                <a:latin typeface="Atkinson Hyperlegible"/>
                <a:ea typeface="Atkinson Hyperlegible"/>
                <a:cs typeface="Atkinson Hyperlegible"/>
                <a:sym typeface="Atkinson Hyperlegible"/>
              </a:rPr>
              <a:t>Who is the remembrance for? </a:t>
            </a:r>
          </a:p>
        </p:txBody>
      </p:sp>
      <p:sp>
        <p:nvSpPr>
          <p:cNvPr name="TextBox 5" id="5"/>
          <p:cNvSpPr txBox="true"/>
          <p:nvPr/>
        </p:nvSpPr>
        <p:spPr>
          <a:xfrm rot="0">
            <a:off x="4744678" y="407987"/>
            <a:ext cx="264244"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5</a:t>
            </a:r>
          </a:p>
        </p:txBody>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106702" y="0"/>
            <a:ext cx="6646898" cy="7315200"/>
          </a:xfrm>
          <a:custGeom>
            <a:avLst/>
            <a:gdLst/>
            <a:ahLst/>
            <a:cxnLst/>
            <a:rect r="r" b="b" t="t" l="l"/>
            <a:pathLst>
              <a:path h="7315200" w="6646898">
                <a:moveTo>
                  <a:pt x="0" y="0"/>
                </a:moveTo>
                <a:lnTo>
                  <a:pt x="6646898" y="0"/>
                </a:lnTo>
                <a:lnTo>
                  <a:pt x="6646898" y="7315200"/>
                </a:lnTo>
                <a:lnTo>
                  <a:pt x="0" y="7315200"/>
                </a:lnTo>
                <a:lnTo>
                  <a:pt x="0" y="0"/>
                </a:lnTo>
                <a:close/>
              </a:path>
            </a:pathLst>
          </a:custGeom>
          <a:blipFill>
            <a:blip r:embed="rId2"/>
            <a:stretch>
              <a:fillRect l="0" t="0" r="0" b="0"/>
            </a:stretch>
          </a:blipFill>
        </p:spPr>
      </p:sp>
      <p:sp>
        <p:nvSpPr>
          <p:cNvPr name="TextBox 3" id="3"/>
          <p:cNvSpPr txBox="true"/>
          <p:nvPr/>
        </p:nvSpPr>
        <p:spPr>
          <a:xfrm rot="0">
            <a:off x="613104" y="1160762"/>
            <a:ext cx="1695549" cy="431853"/>
          </a:xfrm>
          <a:prstGeom prst="rect">
            <a:avLst/>
          </a:prstGeom>
        </p:spPr>
        <p:txBody>
          <a:bodyPr anchor="t" rtlCol="false" tIns="0" lIns="0" bIns="0" rIns="0">
            <a:spAutoFit/>
          </a:bodyPr>
          <a:lstStyle/>
          <a:p>
            <a:pPr algn="ctr">
              <a:lnSpc>
                <a:spcPts val="3536"/>
              </a:lnSpc>
            </a:pPr>
            <a:r>
              <a:rPr lang="en-US" sz="2525" b="true">
                <a:solidFill>
                  <a:srgbClr val="000000"/>
                </a:solidFill>
                <a:latin typeface="Atkinson Hyperlegible Bold"/>
                <a:ea typeface="Atkinson Hyperlegible Bold"/>
                <a:cs typeface="Atkinson Hyperlegible Bold"/>
                <a:sym typeface="Atkinson Hyperlegible Bold"/>
              </a:rPr>
              <a:t>Rosa Parks</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Freeform 3" id="3"/>
          <p:cNvSpPr/>
          <p:nvPr/>
        </p:nvSpPr>
        <p:spPr>
          <a:xfrm flipH="false" flipV="false" rot="0">
            <a:off x="1657506" y="2363287"/>
            <a:ext cx="6438588" cy="3733902"/>
          </a:xfrm>
          <a:custGeom>
            <a:avLst/>
            <a:gdLst/>
            <a:ahLst/>
            <a:cxnLst/>
            <a:rect r="r" b="b" t="t" l="l"/>
            <a:pathLst>
              <a:path h="3733902" w="6438588">
                <a:moveTo>
                  <a:pt x="0" y="0"/>
                </a:moveTo>
                <a:lnTo>
                  <a:pt x="6438588" y="0"/>
                </a:lnTo>
                <a:lnTo>
                  <a:pt x="6438588" y="3733902"/>
                </a:lnTo>
                <a:lnTo>
                  <a:pt x="0" y="3733902"/>
                </a:lnTo>
                <a:lnTo>
                  <a:pt x="0" y="0"/>
                </a:lnTo>
                <a:close/>
              </a:path>
            </a:pathLst>
          </a:custGeom>
          <a:blipFill>
            <a:blip r:embed="rId2"/>
            <a:stretch>
              <a:fillRect l="0" t="0" r="0" b="0"/>
            </a:stretch>
          </a:blipFill>
        </p:spPr>
      </p:sp>
      <p:sp>
        <p:nvSpPr>
          <p:cNvPr name="TextBox 4" id="4"/>
          <p:cNvSpPr txBox="true"/>
          <p:nvPr/>
        </p:nvSpPr>
        <p:spPr>
          <a:xfrm rot="0">
            <a:off x="4740325" y="407987"/>
            <a:ext cx="272951"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6</a:t>
            </a:r>
          </a:p>
        </p:txBody>
      </p:sp>
      <p:sp>
        <p:nvSpPr>
          <p:cNvPr name="TextBox 5" id="5"/>
          <p:cNvSpPr txBox="true"/>
          <p:nvPr/>
        </p:nvSpPr>
        <p:spPr>
          <a:xfrm rot="0">
            <a:off x="731520" y="1377154"/>
            <a:ext cx="8290560" cy="763270"/>
          </a:xfrm>
          <a:prstGeom prst="rect">
            <a:avLst/>
          </a:prstGeom>
        </p:spPr>
        <p:txBody>
          <a:bodyPr anchor="t" rtlCol="false" tIns="0" lIns="0" bIns="0" rIns="0">
            <a:spAutoFit/>
          </a:bodyPr>
          <a:lstStyle/>
          <a:p>
            <a:pPr algn="l">
              <a:lnSpc>
                <a:spcPts val="3079"/>
              </a:lnSpc>
              <a:spcBef>
                <a:spcPct val="0"/>
              </a:spcBef>
            </a:pPr>
            <a:r>
              <a:rPr lang="en-US" sz="2199">
                <a:solidFill>
                  <a:srgbClr val="000000"/>
                </a:solidFill>
                <a:latin typeface="Atkinson Hyperlegible"/>
                <a:ea typeface="Atkinson Hyperlegible"/>
                <a:cs typeface="Atkinson Hyperlegible"/>
                <a:sym typeface="Atkinson Hyperlegible"/>
              </a:rPr>
              <a:t>Floor plan of which historical monument, the biggest of its type which also had a twin monument</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207756" y="904592"/>
            <a:ext cx="7402775" cy="4145554"/>
          </a:xfrm>
          <a:custGeom>
            <a:avLst/>
            <a:gdLst/>
            <a:ahLst/>
            <a:cxnLst/>
            <a:rect r="r" b="b" t="t" l="l"/>
            <a:pathLst>
              <a:path h="4145554" w="7402775">
                <a:moveTo>
                  <a:pt x="0" y="0"/>
                </a:moveTo>
                <a:lnTo>
                  <a:pt x="7402775" y="0"/>
                </a:lnTo>
                <a:lnTo>
                  <a:pt x="7402775" y="4145554"/>
                </a:lnTo>
                <a:lnTo>
                  <a:pt x="0" y="4145554"/>
                </a:lnTo>
                <a:lnTo>
                  <a:pt x="0" y="0"/>
                </a:lnTo>
                <a:close/>
              </a:path>
            </a:pathLst>
          </a:custGeom>
          <a:blipFill>
            <a:blip r:embed="rId2"/>
            <a:stretch>
              <a:fillRect l="0" t="0" r="0" b="0"/>
            </a:stretch>
          </a:blipFill>
        </p:spPr>
      </p:sp>
      <p:sp>
        <p:nvSpPr>
          <p:cNvPr name="TextBox 3" id="3"/>
          <p:cNvSpPr txBox="true"/>
          <p:nvPr/>
        </p:nvSpPr>
        <p:spPr>
          <a:xfrm rot="0">
            <a:off x="2962535" y="5273646"/>
            <a:ext cx="3828529" cy="580390"/>
          </a:xfrm>
          <a:prstGeom prst="rect">
            <a:avLst/>
          </a:prstGeom>
        </p:spPr>
        <p:txBody>
          <a:bodyPr anchor="t" rtlCol="false" tIns="0" lIns="0" bIns="0" rIns="0">
            <a:spAutoFit/>
          </a:bodyPr>
          <a:lstStyle/>
          <a:p>
            <a:pPr algn="ctr">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Temple of Artemis</a:t>
            </a:r>
          </a:p>
        </p:txBody>
      </p:sp>
    </p:spTree>
  </p:cSld>
  <p:clrMapOvr>
    <a:masterClrMapping/>
  </p:clrMapOvr>
</p:sld>
</file>

<file path=ppt/slides/slide4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478103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This company started out by mailing it’s products back in 1998. The envelopes were first white and then yellow, but settled on the iconic red since 2001.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Though this company has long pivoted to a different means of product delivery, the last envelope was mailed in September of this year, with the company informing the customers that there was no need to return them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Which company? </a:t>
            </a:r>
          </a:p>
          <a:p>
            <a:pPr algn="l">
              <a:lnSpc>
                <a:spcPts val="3178"/>
              </a:lnSpc>
            </a:pPr>
          </a:p>
          <a:p>
            <a:pPr algn="l">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59561" y="407987"/>
            <a:ext cx="234479"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7</a:t>
            </a:r>
          </a:p>
        </p:txBody>
      </p:sp>
    </p:spTree>
  </p:cSld>
  <p:clrMapOvr>
    <a:masterClrMapping/>
  </p:clrMapOvr>
</p:sld>
</file>

<file path=ppt/slides/slide4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191558" y="3334067"/>
            <a:ext cx="1370484" cy="580390"/>
          </a:xfrm>
          <a:prstGeom prst="rect">
            <a:avLst/>
          </a:prstGeom>
        </p:spPr>
        <p:txBody>
          <a:bodyPr anchor="t" rtlCol="false" tIns="0" lIns="0" bIns="0" rIns="0">
            <a:spAutoFit/>
          </a:bodyPr>
          <a:lstStyle/>
          <a:p>
            <a:pPr algn="ctr">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Netflix</a:t>
            </a:r>
          </a:p>
        </p:txBody>
      </p:sp>
    </p:spTree>
  </p:cSld>
  <p:clrMapOvr>
    <a:masterClrMapping/>
  </p:clrMapOvr>
</p:sld>
</file>

<file path=ppt/slides/slide4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478103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The study that won the 2012 Ig Nobel in Fluid Dynamics investigated a common, quite annoying occurrence that had at the time never undergone comprehensive investigation.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They studied the circumstances that lead to liquid dispersion from a container, by testing out different velocities of </a:t>
            </a:r>
            <a:r>
              <a:rPr lang="en-US" sz="2270" b="true">
                <a:solidFill>
                  <a:srgbClr val="000000"/>
                </a:solidFill>
                <a:latin typeface="Atkinson Hyperlegible Bold"/>
                <a:ea typeface="Atkinson Hyperlegible Bold"/>
                <a:cs typeface="Atkinson Hyperlegible Bold"/>
                <a:sym typeface="Atkinson Hyperlegible Bold"/>
              </a:rPr>
              <a:t>biomechanical locomotion </a:t>
            </a:r>
            <a:r>
              <a:rPr lang="en-US" sz="2270">
                <a:solidFill>
                  <a:srgbClr val="000000"/>
                </a:solidFill>
                <a:latin typeface="Atkinson Hyperlegible"/>
                <a:ea typeface="Atkinson Hyperlegible"/>
                <a:cs typeface="Atkinson Hyperlegible"/>
                <a:sym typeface="Atkinson Hyperlegible"/>
              </a:rPr>
              <a:t>and initial fluid levels, which when combined with the low-viscosity of the fluid, leads to the annoying (everyday) occurrence.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Which phenomenon did they study ?</a:t>
            </a:r>
          </a:p>
          <a:p>
            <a:pPr algn="l">
              <a:lnSpc>
                <a:spcPts val="3178"/>
              </a:lnSpc>
            </a:pPr>
          </a:p>
          <a:p>
            <a:pPr algn="l">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41850" y="407987"/>
            <a:ext cx="269900"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8</a:t>
            </a:r>
          </a:p>
        </p:txBody>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71552" y="731520"/>
            <a:ext cx="6010495" cy="4230171"/>
          </a:xfrm>
          <a:custGeom>
            <a:avLst/>
            <a:gdLst/>
            <a:ahLst/>
            <a:cxnLst/>
            <a:rect r="r" b="b" t="t" l="l"/>
            <a:pathLst>
              <a:path h="4230171" w="6010495">
                <a:moveTo>
                  <a:pt x="0" y="0"/>
                </a:moveTo>
                <a:lnTo>
                  <a:pt x="6010496" y="0"/>
                </a:lnTo>
                <a:lnTo>
                  <a:pt x="6010496" y="4230171"/>
                </a:lnTo>
                <a:lnTo>
                  <a:pt x="0" y="4230171"/>
                </a:lnTo>
                <a:lnTo>
                  <a:pt x="0" y="0"/>
                </a:lnTo>
                <a:close/>
              </a:path>
            </a:pathLst>
          </a:custGeom>
          <a:blipFill>
            <a:blip r:embed="rId2"/>
            <a:stretch>
              <a:fillRect l="0" t="0" r="0" b="0"/>
            </a:stretch>
          </a:blipFill>
        </p:spPr>
      </p:sp>
      <p:sp>
        <p:nvSpPr>
          <p:cNvPr name="TextBox 3" id="3"/>
          <p:cNvSpPr txBox="true"/>
          <p:nvPr/>
        </p:nvSpPr>
        <p:spPr>
          <a:xfrm rot="0">
            <a:off x="731520" y="5403215"/>
            <a:ext cx="8475282" cy="1180465"/>
          </a:xfrm>
          <a:prstGeom prst="rect">
            <a:avLst/>
          </a:prstGeom>
        </p:spPr>
        <p:txBody>
          <a:bodyPr anchor="t" rtlCol="false" tIns="0" lIns="0" bIns="0" rIns="0">
            <a:spAutoFit/>
          </a:bodyPr>
          <a:lstStyle/>
          <a:p>
            <a:pPr algn="l">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The Science behind coffee spilling while walking with a cup</a:t>
            </a: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46706" y="1421647"/>
            <a:ext cx="9010091" cy="518108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In the Phineas and Ferb episode titled “The Lake Nose _______”, Dr. Doofenshmirtz attempts to remove all the Zinc from Lake Nose which results in an entity becoming weaker and worn out as it requires Zinc for its sustenance.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Phineas and Ferb find this entity and befriend it. At the end of the episode, Candace accuses her brothers of not bringing the proof of the the entity’s existence to make her look foolish.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Which famous real life entity is the title a pun of? </a:t>
            </a:r>
          </a:p>
          <a:p>
            <a:pPr algn="l">
              <a:lnSpc>
                <a:spcPts val="3178"/>
              </a:lnSpc>
            </a:pPr>
          </a:p>
          <a:p>
            <a:pPr algn="l">
              <a:lnSpc>
                <a:spcPts val="3178"/>
              </a:lnSpc>
            </a:pPr>
          </a:p>
          <a:p>
            <a:pPr algn="l">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755654" y="407987"/>
            <a:ext cx="242292"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9</a:t>
            </a:r>
          </a:p>
        </p:txBody>
      </p:sp>
      <p:sp>
        <p:nvSpPr>
          <p:cNvPr name="Freeform 5" id="5"/>
          <p:cNvSpPr/>
          <p:nvPr/>
        </p:nvSpPr>
        <p:spPr>
          <a:xfrm flipH="false" flipV="false" rot="0">
            <a:off x="8175808" y="335665"/>
            <a:ext cx="1015012" cy="791709"/>
          </a:xfrm>
          <a:custGeom>
            <a:avLst/>
            <a:gdLst/>
            <a:ahLst/>
            <a:cxnLst/>
            <a:rect r="r" b="b" t="t" l="l"/>
            <a:pathLst>
              <a:path h="791709" w="1015012">
                <a:moveTo>
                  <a:pt x="0" y="0"/>
                </a:moveTo>
                <a:lnTo>
                  <a:pt x="1015012" y="0"/>
                </a:lnTo>
                <a:lnTo>
                  <a:pt x="1015012" y="791710"/>
                </a:lnTo>
                <a:lnTo>
                  <a:pt x="0" y="7917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30160" y="1177575"/>
            <a:ext cx="8675579" cy="4949951"/>
          </a:xfrm>
          <a:custGeom>
            <a:avLst/>
            <a:gdLst/>
            <a:ahLst/>
            <a:cxnLst/>
            <a:rect r="r" b="b" t="t" l="l"/>
            <a:pathLst>
              <a:path h="4949951" w="8675579">
                <a:moveTo>
                  <a:pt x="0" y="0"/>
                </a:moveTo>
                <a:lnTo>
                  <a:pt x="8675580" y="0"/>
                </a:lnTo>
                <a:lnTo>
                  <a:pt x="8675580" y="4949951"/>
                </a:lnTo>
                <a:lnTo>
                  <a:pt x="0" y="4949951"/>
                </a:lnTo>
                <a:lnTo>
                  <a:pt x="0" y="0"/>
                </a:lnTo>
                <a:close/>
              </a:path>
            </a:pathLst>
          </a:custGeom>
          <a:blipFill>
            <a:blip r:embed="rId2"/>
            <a:stretch>
              <a:fillRect l="0" t="0" r="0" b="0"/>
            </a:stretch>
          </a:blipFill>
        </p:spPr>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01460" y="1113149"/>
            <a:ext cx="6150679" cy="3426406"/>
          </a:xfrm>
          <a:custGeom>
            <a:avLst/>
            <a:gdLst/>
            <a:ahLst/>
            <a:cxnLst/>
            <a:rect r="r" b="b" t="t" l="l"/>
            <a:pathLst>
              <a:path h="3426406" w="6150679">
                <a:moveTo>
                  <a:pt x="0" y="0"/>
                </a:moveTo>
                <a:lnTo>
                  <a:pt x="6150680" y="0"/>
                </a:lnTo>
                <a:lnTo>
                  <a:pt x="6150680" y="3426406"/>
                </a:lnTo>
                <a:lnTo>
                  <a:pt x="0" y="3426406"/>
                </a:lnTo>
                <a:lnTo>
                  <a:pt x="0" y="0"/>
                </a:lnTo>
                <a:close/>
              </a:path>
            </a:pathLst>
          </a:custGeom>
          <a:blipFill>
            <a:blip r:embed="rId2"/>
            <a:stretch>
              <a:fillRect l="0" t="0" r="0" b="0"/>
            </a:stretch>
          </a:blipFill>
        </p:spPr>
      </p:sp>
      <p:sp>
        <p:nvSpPr>
          <p:cNvPr name="TextBox 3" id="3"/>
          <p:cNvSpPr txBox="true"/>
          <p:nvPr/>
        </p:nvSpPr>
        <p:spPr>
          <a:xfrm rot="0">
            <a:off x="2759832" y="4936665"/>
            <a:ext cx="4233937" cy="1180465"/>
          </a:xfrm>
          <a:prstGeom prst="rect">
            <a:avLst/>
          </a:prstGeom>
        </p:spPr>
        <p:txBody>
          <a:bodyPr anchor="t" rtlCol="false" tIns="0" lIns="0" bIns="0" rIns="0">
            <a:spAutoFit/>
          </a:bodyPr>
          <a:lstStyle/>
          <a:p>
            <a:pPr algn="ctr">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Loch Ness Monster</a:t>
            </a:r>
          </a:p>
          <a:p>
            <a:pPr algn="ctr">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(Lake Nose Monster)</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46706" y="1421647"/>
            <a:ext cx="5389543" cy="518108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A novel from Walter Tevis first came out in 1982, but only became a New York Times’ bestseller after more than 3 decades of its release.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This surge in popularity came about because of a successful screen adaptation, but there have been earlier unsuccessful attempts to adapt the book, the most recent of which was supposed to be directed by Heath Ledger.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Which Novel? </a:t>
            </a:r>
          </a:p>
        </p:txBody>
      </p:sp>
      <p:sp>
        <p:nvSpPr>
          <p:cNvPr name="AutoShape 3" id="3"/>
          <p:cNvSpPr/>
          <p:nvPr/>
        </p:nvSpPr>
        <p:spPr>
          <a:xfrm>
            <a:off x="446706" y="6879235"/>
            <a:ext cx="9010091" cy="0"/>
          </a:xfrm>
          <a:prstGeom prst="line">
            <a:avLst/>
          </a:prstGeom>
          <a:ln cap="flat" w="38100">
            <a:solidFill>
              <a:srgbClr val="000000"/>
            </a:solidFill>
            <a:prstDash val="solid"/>
            <a:headEnd type="none" len="sm" w="sm"/>
            <a:tailEnd type="none" len="sm" w="sm"/>
          </a:ln>
        </p:spPr>
      </p:sp>
      <p:sp>
        <p:nvSpPr>
          <p:cNvPr name="Freeform 4" id="4"/>
          <p:cNvSpPr/>
          <p:nvPr/>
        </p:nvSpPr>
        <p:spPr>
          <a:xfrm flipH="false" flipV="false" rot="0">
            <a:off x="5957444" y="1584930"/>
            <a:ext cx="3796156" cy="4873612"/>
          </a:xfrm>
          <a:custGeom>
            <a:avLst/>
            <a:gdLst/>
            <a:ahLst/>
            <a:cxnLst/>
            <a:rect r="r" b="b" t="t" l="l"/>
            <a:pathLst>
              <a:path h="4873612" w="3796156">
                <a:moveTo>
                  <a:pt x="0" y="0"/>
                </a:moveTo>
                <a:lnTo>
                  <a:pt x="3796156" y="0"/>
                </a:lnTo>
                <a:lnTo>
                  <a:pt x="3796156" y="4873612"/>
                </a:lnTo>
                <a:lnTo>
                  <a:pt x="0" y="4873612"/>
                </a:lnTo>
                <a:lnTo>
                  <a:pt x="0" y="0"/>
                </a:lnTo>
                <a:close/>
              </a:path>
            </a:pathLst>
          </a:custGeom>
          <a:blipFill>
            <a:blip r:embed="rId2"/>
            <a:stretch>
              <a:fillRect l="0" t="0" r="0" b="0"/>
            </a:stretch>
          </a:blipFill>
        </p:spPr>
      </p:sp>
      <p:sp>
        <p:nvSpPr>
          <p:cNvPr name="TextBox 5" id="5"/>
          <p:cNvSpPr txBox="true"/>
          <p:nvPr/>
        </p:nvSpPr>
        <p:spPr>
          <a:xfrm rot="0">
            <a:off x="4639308" y="407987"/>
            <a:ext cx="474985"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10</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20497" y="1404832"/>
            <a:ext cx="6112605" cy="4505535"/>
          </a:xfrm>
          <a:custGeom>
            <a:avLst/>
            <a:gdLst/>
            <a:ahLst/>
            <a:cxnLst/>
            <a:rect r="r" b="b" t="t" l="l"/>
            <a:pathLst>
              <a:path h="4505535" w="6112605">
                <a:moveTo>
                  <a:pt x="0" y="0"/>
                </a:moveTo>
                <a:lnTo>
                  <a:pt x="6112606" y="0"/>
                </a:lnTo>
                <a:lnTo>
                  <a:pt x="6112606" y="4505536"/>
                </a:lnTo>
                <a:lnTo>
                  <a:pt x="0" y="4505536"/>
                </a:lnTo>
                <a:lnTo>
                  <a:pt x="0" y="0"/>
                </a:lnTo>
                <a:close/>
              </a:path>
            </a:pathLst>
          </a:custGeom>
          <a:blipFill>
            <a:blip r:embed="rId2"/>
            <a:stretch>
              <a:fillRect l="0" t="0" r="0" b="0"/>
            </a:stretch>
          </a:blipFill>
        </p:spPr>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Freeform 3" id="3"/>
          <p:cNvSpPr/>
          <p:nvPr/>
        </p:nvSpPr>
        <p:spPr>
          <a:xfrm flipH="false" flipV="false" rot="0">
            <a:off x="5657434" y="1463040"/>
            <a:ext cx="3573998" cy="4389120"/>
          </a:xfrm>
          <a:custGeom>
            <a:avLst/>
            <a:gdLst/>
            <a:ahLst/>
            <a:cxnLst/>
            <a:rect r="r" b="b" t="t" l="l"/>
            <a:pathLst>
              <a:path h="4389120" w="3573998">
                <a:moveTo>
                  <a:pt x="0" y="0"/>
                </a:moveTo>
                <a:lnTo>
                  <a:pt x="3573998" y="0"/>
                </a:lnTo>
                <a:lnTo>
                  <a:pt x="3573998" y="4389120"/>
                </a:lnTo>
                <a:lnTo>
                  <a:pt x="0" y="4389120"/>
                </a:lnTo>
                <a:lnTo>
                  <a:pt x="0" y="0"/>
                </a:lnTo>
                <a:close/>
              </a:path>
            </a:pathLst>
          </a:custGeom>
          <a:blipFill>
            <a:blip r:embed="rId2"/>
            <a:stretch>
              <a:fillRect l="0" t="0" r="0" b="0"/>
            </a:stretch>
          </a:blipFill>
        </p:spPr>
      </p:sp>
      <p:sp>
        <p:nvSpPr>
          <p:cNvPr name="TextBox 4" id="4"/>
          <p:cNvSpPr txBox="true"/>
          <p:nvPr/>
        </p:nvSpPr>
        <p:spPr>
          <a:xfrm rot="0">
            <a:off x="446706" y="1421647"/>
            <a:ext cx="4872322" cy="438098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The site in New Jersey of a famous 20th century mishap is today outlined with a chain and bronze plaque, which were dedicated on the 50th anniversary of the tragedy.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The event was well documented since this would’ve been a major milestone, which flocked in huge crowd. </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What happened here? </a:t>
            </a:r>
          </a:p>
        </p:txBody>
      </p:sp>
      <p:sp>
        <p:nvSpPr>
          <p:cNvPr name="TextBox 5" id="5"/>
          <p:cNvSpPr txBox="true"/>
          <p:nvPr/>
        </p:nvSpPr>
        <p:spPr>
          <a:xfrm rot="0">
            <a:off x="4683361" y="407987"/>
            <a:ext cx="386879"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11</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44007" y="300988"/>
            <a:ext cx="5265586" cy="6466509"/>
          </a:xfrm>
          <a:custGeom>
            <a:avLst/>
            <a:gdLst/>
            <a:ahLst/>
            <a:cxnLst/>
            <a:rect r="r" b="b" t="t" l="l"/>
            <a:pathLst>
              <a:path h="6466509" w="5265586">
                <a:moveTo>
                  <a:pt x="0" y="0"/>
                </a:moveTo>
                <a:lnTo>
                  <a:pt x="5265586" y="0"/>
                </a:lnTo>
                <a:lnTo>
                  <a:pt x="5265586" y="6466509"/>
                </a:lnTo>
                <a:lnTo>
                  <a:pt x="0" y="6466509"/>
                </a:lnTo>
                <a:lnTo>
                  <a:pt x="0" y="0"/>
                </a:lnTo>
                <a:close/>
              </a:path>
            </a:pathLst>
          </a:custGeom>
          <a:blipFill>
            <a:blip r:embed="rId2"/>
            <a:stretch>
              <a:fillRect l="0" t="0" r="0" b="0"/>
            </a:stretch>
          </a:blipFill>
        </p:spPr>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98196" y="960188"/>
            <a:ext cx="5757208" cy="4582047"/>
          </a:xfrm>
          <a:custGeom>
            <a:avLst/>
            <a:gdLst/>
            <a:ahLst/>
            <a:cxnLst/>
            <a:rect r="r" b="b" t="t" l="l"/>
            <a:pathLst>
              <a:path h="4582047" w="5757208">
                <a:moveTo>
                  <a:pt x="0" y="0"/>
                </a:moveTo>
                <a:lnTo>
                  <a:pt x="5757208" y="0"/>
                </a:lnTo>
                <a:lnTo>
                  <a:pt x="5757208" y="4582048"/>
                </a:lnTo>
                <a:lnTo>
                  <a:pt x="0" y="4582048"/>
                </a:lnTo>
                <a:lnTo>
                  <a:pt x="0" y="0"/>
                </a:lnTo>
                <a:close/>
              </a:path>
            </a:pathLst>
          </a:custGeom>
          <a:blipFill>
            <a:blip r:embed="rId2"/>
            <a:stretch>
              <a:fillRect l="0" t="0" r="0" b="0"/>
            </a:stretch>
          </a:blipFill>
        </p:spPr>
      </p:sp>
      <p:sp>
        <p:nvSpPr>
          <p:cNvPr name="TextBox 3" id="3"/>
          <p:cNvSpPr txBox="true"/>
          <p:nvPr/>
        </p:nvSpPr>
        <p:spPr>
          <a:xfrm rot="0">
            <a:off x="1610280" y="5771116"/>
            <a:ext cx="6533039" cy="580390"/>
          </a:xfrm>
          <a:prstGeom prst="rect">
            <a:avLst/>
          </a:prstGeom>
        </p:spPr>
        <p:txBody>
          <a:bodyPr anchor="t" rtlCol="false" tIns="0" lIns="0" bIns="0" rIns="0">
            <a:spAutoFit/>
          </a:bodyPr>
          <a:lstStyle/>
          <a:p>
            <a:pPr algn="ctr">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Site of the Hindenburg Disaster</a:t>
            </a:r>
          </a:p>
        </p:txBody>
      </p:sp>
    </p:spTree>
  </p:cSld>
  <p:clrMapOvr>
    <a:masterClrMapping/>
  </p:clrMapOvr>
</p:sld>
</file>

<file path=ppt/slides/slide5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3043014" y="3076575"/>
            <a:ext cx="3667571" cy="1038225"/>
          </a:xfrm>
          <a:prstGeom prst="rect">
            <a:avLst/>
          </a:prstGeom>
        </p:spPr>
        <p:txBody>
          <a:bodyPr anchor="t" rtlCol="false" tIns="0" lIns="0" bIns="0" rIns="0">
            <a:spAutoFit/>
          </a:bodyPr>
          <a:lstStyle/>
          <a:p>
            <a:pPr algn="ctr">
              <a:lnSpc>
                <a:spcPts val="8400"/>
              </a:lnSpc>
            </a:pPr>
            <a:r>
              <a:rPr lang="en-US" sz="6000" b="true">
                <a:solidFill>
                  <a:srgbClr val="000000"/>
                </a:solidFill>
                <a:latin typeface="Atkinson Hyperlegible Bold"/>
                <a:ea typeface="Atkinson Hyperlegible Bold"/>
                <a:cs typeface="Atkinson Hyperlegible Bold"/>
                <a:sym typeface="Atkinson Hyperlegible Bold"/>
              </a:rPr>
              <a:t>2 pointers</a:t>
            </a: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46706" y="1421647"/>
            <a:ext cx="9010091" cy="5181083"/>
          </a:xfrm>
          <a:prstGeom prst="rect">
            <a:avLst/>
          </a:prstGeom>
        </p:spPr>
        <p:txBody>
          <a:bodyPr anchor="t" rtlCol="false" tIns="0" lIns="0" bIns="0" rIns="0">
            <a:spAutoFit/>
          </a:bodyPr>
          <a:lstStyle/>
          <a:p>
            <a:pPr algn="l">
              <a:lnSpc>
                <a:spcPts val="3178"/>
              </a:lnSpc>
            </a:pPr>
            <a:r>
              <a:rPr lang="en-US" sz="2270">
                <a:solidFill>
                  <a:srgbClr val="000000"/>
                </a:solidFill>
                <a:latin typeface="Atkinson Hyperlegible"/>
                <a:ea typeface="Atkinson Hyperlegible"/>
                <a:cs typeface="Atkinson Hyperlegible"/>
                <a:sym typeface="Atkinson Hyperlegible"/>
              </a:rPr>
              <a:t>Before AI generated images and collages became mainstream, Salvador Dali created a masterpiece that gives the illusion of 2 paintings in one.</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Titled “Gala Contemplating the Mediterranean Sea” ; it demonstrated the low quantity of information needed to represent a recognizable individual face. The painting is a homage to America itself,  giving him refuge during the turmoil of the Spanish Civil War and WW2. </a:t>
            </a:r>
          </a:p>
          <a:p>
            <a:pPr algn="l">
              <a:lnSpc>
                <a:spcPts val="3178"/>
              </a:lnSpc>
            </a:pPr>
            <a:r>
              <a:rPr lang="en-US" sz="2270" b="true">
                <a:solidFill>
                  <a:srgbClr val="000000"/>
                </a:solidFill>
                <a:latin typeface="Atkinson Hyperlegible Bold"/>
                <a:ea typeface="Atkinson Hyperlegible Bold"/>
                <a:cs typeface="Atkinson Hyperlegible Bold"/>
                <a:sym typeface="Atkinson Hyperlegible Bold"/>
              </a:rPr>
              <a:t>ID the American face (1)</a:t>
            </a:r>
          </a:p>
          <a:p>
            <a:pPr algn="l">
              <a:lnSpc>
                <a:spcPts val="3178"/>
              </a:lnSpc>
            </a:pPr>
          </a:p>
          <a:p>
            <a:pPr algn="l">
              <a:lnSpc>
                <a:spcPts val="3178"/>
              </a:lnSpc>
            </a:pPr>
            <a:r>
              <a:rPr lang="en-US" sz="2270">
                <a:solidFill>
                  <a:srgbClr val="000000"/>
                </a:solidFill>
                <a:latin typeface="Atkinson Hyperlegible"/>
                <a:ea typeface="Atkinson Hyperlegible"/>
                <a:cs typeface="Atkinson Hyperlegible"/>
                <a:sym typeface="Atkinson Hyperlegible"/>
              </a:rPr>
              <a:t>Given it’s simplified shapes &amp; colour gradations, it’s also a homage to another painter which similar abstract style.</a:t>
            </a:r>
            <a:r>
              <a:rPr lang="en-US" sz="2270" b="true">
                <a:solidFill>
                  <a:srgbClr val="000000"/>
                </a:solidFill>
                <a:latin typeface="Atkinson Hyperlegible Bold"/>
                <a:ea typeface="Atkinson Hyperlegible Bold"/>
                <a:cs typeface="Atkinson Hyperlegible Bold"/>
                <a:sym typeface="Atkinson Hyperlegible Bold"/>
              </a:rPr>
              <a:t> ID the painter (1)</a:t>
            </a:r>
          </a:p>
          <a:p>
            <a:pPr algn="l">
              <a:lnSpc>
                <a:spcPts val="3178"/>
              </a:lnSpc>
            </a:pPr>
          </a:p>
        </p:txBody>
      </p:sp>
      <p:sp>
        <p:nvSpPr>
          <p:cNvPr name="AutoShape 3" id="3"/>
          <p:cNvSpPr/>
          <p:nvPr/>
        </p:nvSpPr>
        <p:spPr>
          <a:xfrm>
            <a:off x="446706" y="6583680"/>
            <a:ext cx="9010091" cy="0"/>
          </a:xfrm>
          <a:prstGeom prst="line">
            <a:avLst/>
          </a:prstGeom>
          <a:ln cap="flat" w="38100">
            <a:solidFill>
              <a:srgbClr val="000000"/>
            </a:solidFill>
            <a:prstDash val="solid"/>
            <a:headEnd type="none" len="sm" w="sm"/>
            <a:tailEnd type="none" len="sm" w="sm"/>
          </a:ln>
        </p:spPr>
      </p:sp>
      <p:sp>
        <p:nvSpPr>
          <p:cNvPr name="Freeform 4" id="4"/>
          <p:cNvSpPr/>
          <p:nvPr/>
        </p:nvSpPr>
        <p:spPr>
          <a:xfrm flipH="false" flipV="false" rot="0">
            <a:off x="8175808" y="335665"/>
            <a:ext cx="1015012" cy="791709"/>
          </a:xfrm>
          <a:custGeom>
            <a:avLst/>
            <a:gdLst/>
            <a:ahLst/>
            <a:cxnLst/>
            <a:rect r="r" b="b" t="t" l="l"/>
            <a:pathLst>
              <a:path h="791709" w="1015012">
                <a:moveTo>
                  <a:pt x="0" y="0"/>
                </a:moveTo>
                <a:lnTo>
                  <a:pt x="1015012" y="0"/>
                </a:lnTo>
                <a:lnTo>
                  <a:pt x="1015012" y="791710"/>
                </a:lnTo>
                <a:lnTo>
                  <a:pt x="0" y="7917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4653558" y="407987"/>
            <a:ext cx="446484"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12</a:t>
            </a: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bg>
      <p:bgPr>
        <a:solidFill>
          <a:srgbClr val="3B393B"/>
        </a:solidFill>
      </p:bgPr>
    </p:bg>
    <p:spTree>
      <p:nvGrpSpPr>
        <p:cNvPr id="1" name=""/>
        <p:cNvGrpSpPr/>
        <p:nvPr/>
      </p:nvGrpSpPr>
      <p:grpSpPr>
        <a:xfrm>
          <a:off x="0" y="0"/>
          <a:ext cx="0" cy="0"/>
          <a:chOff x="0" y="0"/>
          <a:chExt cx="0" cy="0"/>
        </a:xfrm>
      </p:grpSpPr>
      <p:grpSp>
        <p:nvGrpSpPr>
          <p:cNvPr name="Group 2" id="2"/>
          <p:cNvGrpSpPr/>
          <p:nvPr/>
        </p:nvGrpSpPr>
        <p:grpSpPr>
          <a:xfrm rot="0">
            <a:off x="4088266" y="4811181"/>
            <a:ext cx="327142" cy="327142"/>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414747"/>
            </a:solidFill>
          </p:spPr>
        </p:sp>
        <p:sp>
          <p:nvSpPr>
            <p:cNvPr name="TextBox 4" id="4"/>
            <p:cNvSpPr txBox="true"/>
            <p:nvPr/>
          </p:nvSpPr>
          <p:spPr>
            <a:xfrm>
              <a:off x="0" y="-28575"/>
              <a:ext cx="812800" cy="841375"/>
            </a:xfrm>
            <a:prstGeom prst="rect">
              <a:avLst/>
            </a:prstGeom>
          </p:spPr>
          <p:txBody>
            <a:bodyPr anchor="ctr" rtlCol="false" tIns="50800" lIns="50800" bIns="50800" rIns="50800"/>
            <a:lstStyle/>
            <a:p>
              <a:pPr algn="ctr">
                <a:lnSpc>
                  <a:spcPts val="1960"/>
                </a:lnSpc>
                <a:spcBef>
                  <a:spcPct val="0"/>
                </a:spcBef>
              </a:pPr>
            </a:p>
          </p:txBody>
        </p:sp>
      </p:grpSp>
      <p:sp>
        <p:nvSpPr>
          <p:cNvPr name="Freeform 5" id="5"/>
          <p:cNvSpPr/>
          <p:nvPr/>
        </p:nvSpPr>
        <p:spPr>
          <a:xfrm flipH="false" flipV="false" rot="0">
            <a:off x="1117712" y="-232087"/>
            <a:ext cx="7518175" cy="7796778"/>
          </a:xfrm>
          <a:custGeom>
            <a:avLst/>
            <a:gdLst/>
            <a:ahLst/>
            <a:cxnLst/>
            <a:rect r="r" b="b" t="t" l="l"/>
            <a:pathLst>
              <a:path h="7796778" w="7518175">
                <a:moveTo>
                  <a:pt x="0" y="0"/>
                </a:moveTo>
                <a:lnTo>
                  <a:pt x="7518176" y="0"/>
                </a:lnTo>
                <a:lnTo>
                  <a:pt x="7518176" y="7796778"/>
                </a:lnTo>
                <a:lnTo>
                  <a:pt x="0" y="7796778"/>
                </a:lnTo>
                <a:lnTo>
                  <a:pt x="0" y="0"/>
                </a:lnTo>
                <a:close/>
              </a:path>
            </a:pathLst>
          </a:custGeom>
          <a:blipFill>
            <a:blip r:embed="rId2"/>
            <a:stretch>
              <a:fillRect l="0" t="-13593" r="0" b="-13593"/>
            </a:stretch>
          </a:blipFill>
        </p:spPr>
      </p:sp>
      <p:sp>
        <p:nvSpPr>
          <p:cNvPr name="TextBox 6" id="6"/>
          <p:cNvSpPr txBox="true"/>
          <p:nvPr/>
        </p:nvSpPr>
        <p:spPr>
          <a:xfrm rot="0">
            <a:off x="599829" y="6361810"/>
            <a:ext cx="8553943" cy="396115"/>
          </a:xfrm>
          <a:prstGeom prst="rect">
            <a:avLst/>
          </a:prstGeom>
        </p:spPr>
        <p:txBody>
          <a:bodyPr anchor="t" rtlCol="false" tIns="0" lIns="0" bIns="0" rIns="0">
            <a:spAutoFit/>
          </a:bodyPr>
          <a:lstStyle/>
          <a:p>
            <a:pPr algn="ctr">
              <a:lnSpc>
                <a:spcPts val="3229"/>
              </a:lnSpc>
              <a:spcBef>
                <a:spcPct val="0"/>
              </a:spcBef>
            </a:pPr>
            <a:r>
              <a:rPr lang="en-US" b="true" sz="2306">
                <a:solidFill>
                  <a:srgbClr val="FFFFFF"/>
                </a:solidFill>
                <a:latin typeface="Atkinson Hyperlegible Bold"/>
                <a:ea typeface="Atkinson Hyperlegible Bold"/>
                <a:cs typeface="Atkinson Hyperlegible Bold"/>
                <a:sym typeface="Atkinson Hyperlegible Bold"/>
              </a:rPr>
              <a:t>Gala Contemplating the Mediterranean Sea </a:t>
            </a: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692012"/>
            <a:ext cx="4496698" cy="5931177"/>
          </a:xfrm>
          <a:custGeom>
            <a:avLst/>
            <a:gdLst/>
            <a:ahLst/>
            <a:cxnLst/>
            <a:rect r="r" b="b" t="t" l="l"/>
            <a:pathLst>
              <a:path h="5931177" w="4496698">
                <a:moveTo>
                  <a:pt x="0" y="0"/>
                </a:moveTo>
                <a:lnTo>
                  <a:pt x="4496698" y="0"/>
                </a:lnTo>
                <a:lnTo>
                  <a:pt x="4496698" y="5931176"/>
                </a:lnTo>
                <a:lnTo>
                  <a:pt x="0" y="5931176"/>
                </a:lnTo>
                <a:lnTo>
                  <a:pt x="0" y="0"/>
                </a:lnTo>
                <a:close/>
              </a:path>
            </a:pathLst>
          </a:custGeom>
          <a:blipFill>
            <a:blip r:embed="rId2"/>
            <a:stretch>
              <a:fillRect l="0" t="0" r="0" b="0"/>
            </a:stretch>
          </a:blipFill>
        </p:spPr>
      </p:sp>
      <p:sp>
        <p:nvSpPr>
          <p:cNvPr name="Freeform 3" id="3"/>
          <p:cNvSpPr/>
          <p:nvPr/>
        </p:nvSpPr>
        <p:spPr>
          <a:xfrm flipH="false" flipV="false" rot="0">
            <a:off x="5841496" y="3240286"/>
            <a:ext cx="2817958" cy="3382902"/>
          </a:xfrm>
          <a:custGeom>
            <a:avLst/>
            <a:gdLst/>
            <a:ahLst/>
            <a:cxnLst/>
            <a:rect r="r" b="b" t="t" l="l"/>
            <a:pathLst>
              <a:path h="3382902" w="2817958">
                <a:moveTo>
                  <a:pt x="0" y="0"/>
                </a:moveTo>
                <a:lnTo>
                  <a:pt x="2817958" y="0"/>
                </a:lnTo>
                <a:lnTo>
                  <a:pt x="2817958" y="3382902"/>
                </a:lnTo>
                <a:lnTo>
                  <a:pt x="0" y="3382902"/>
                </a:lnTo>
                <a:lnTo>
                  <a:pt x="0" y="0"/>
                </a:lnTo>
                <a:close/>
              </a:path>
            </a:pathLst>
          </a:custGeom>
          <a:blipFill>
            <a:blip r:embed="rId3"/>
            <a:stretch>
              <a:fillRect l="0" t="0" r="0" b="0"/>
            </a:stretch>
          </a:blipFill>
        </p:spPr>
      </p:sp>
      <p:sp>
        <p:nvSpPr>
          <p:cNvPr name="TextBox 4" id="4"/>
          <p:cNvSpPr txBox="true"/>
          <p:nvPr/>
        </p:nvSpPr>
        <p:spPr>
          <a:xfrm rot="0">
            <a:off x="5478870" y="693420"/>
            <a:ext cx="3543210" cy="1842134"/>
          </a:xfrm>
          <a:prstGeom prst="rect">
            <a:avLst/>
          </a:prstGeom>
        </p:spPr>
        <p:txBody>
          <a:bodyPr anchor="t" rtlCol="false" tIns="0" lIns="0" bIns="0" rIns="0">
            <a:spAutoFit/>
          </a:bodyPr>
          <a:lstStyle/>
          <a:p>
            <a:pPr algn="l">
              <a:lnSpc>
                <a:spcPts val="2940"/>
              </a:lnSpc>
              <a:spcBef>
                <a:spcPct val="0"/>
              </a:spcBef>
            </a:pPr>
            <a:r>
              <a:rPr lang="en-US" sz="2100">
                <a:solidFill>
                  <a:srgbClr val="000000"/>
                </a:solidFill>
                <a:latin typeface="Atkinson Hyperlegible"/>
                <a:ea typeface="Atkinson Hyperlegible"/>
                <a:cs typeface="Atkinson Hyperlegible"/>
                <a:sym typeface="Atkinson Hyperlegible"/>
              </a:rPr>
              <a:t>Gala Contemplating the Mediterranean Sea which at Twenty Meters Becomes the Portrait of </a:t>
            </a:r>
            <a:r>
              <a:rPr lang="en-US" b="true" sz="2100">
                <a:solidFill>
                  <a:srgbClr val="000000"/>
                </a:solidFill>
                <a:latin typeface="Atkinson Hyperlegible Bold"/>
                <a:ea typeface="Atkinson Hyperlegible Bold"/>
                <a:cs typeface="Atkinson Hyperlegible Bold"/>
                <a:sym typeface="Atkinson Hyperlegible Bold"/>
              </a:rPr>
              <a:t>Abraham Lincoln</a:t>
            </a:r>
            <a:r>
              <a:rPr lang="en-US" sz="2100">
                <a:solidFill>
                  <a:srgbClr val="000000"/>
                </a:solidFill>
                <a:latin typeface="Atkinson Hyperlegible"/>
                <a:ea typeface="Atkinson Hyperlegible"/>
                <a:cs typeface="Atkinson Hyperlegible"/>
                <a:sym typeface="Atkinson Hyperlegible"/>
              </a:rPr>
              <a:t>-Homage to </a:t>
            </a:r>
            <a:r>
              <a:rPr lang="en-US" b="true" sz="2100">
                <a:solidFill>
                  <a:srgbClr val="000000"/>
                </a:solidFill>
                <a:latin typeface="Atkinson Hyperlegible Bold"/>
                <a:ea typeface="Atkinson Hyperlegible Bold"/>
                <a:cs typeface="Atkinson Hyperlegible Bold"/>
                <a:sym typeface="Atkinson Hyperlegible Bold"/>
              </a:rPr>
              <a:t>Rothko</a:t>
            </a:r>
          </a:p>
        </p:txBody>
      </p:sp>
    </p:spTree>
  </p:cSld>
  <p:clrMapOvr>
    <a:masterClrMapping/>
  </p:clrMapOvr>
</p:sld>
</file>

<file path=ppt/slides/slide6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5338051"/>
          </a:xfrm>
          <a:prstGeom prst="rect">
            <a:avLst/>
          </a:prstGeom>
        </p:spPr>
        <p:txBody>
          <a:bodyPr anchor="t" rtlCol="false" tIns="0" lIns="0" bIns="0" rIns="0">
            <a:spAutoFit/>
          </a:bodyPr>
          <a:lstStyle/>
          <a:p>
            <a:pPr algn="l">
              <a:lnSpc>
                <a:spcPts val="2834"/>
              </a:lnSpc>
            </a:pPr>
            <a:r>
              <a:rPr lang="en-US" sz="2024">
                <a:solidFill>
                  <a:srgbClr val="000000"/>
                </a:solidFill>
                <a:latin typeface="Atkinson Hyperlegible"/>
                <a:ea typeface="Atkinson Hyperlegible"/>
                <a:cs typeface="Atkinson Hyperlegible"/>
                <a:sym typeface="Atkinson Hyperlegible"/>
              </a:rPr>
              <a:t>Xs have always been native to India and have been a part of Indian culture for centuries. </a:t>
            </a:r>
          </a:p>
          <a:p>
            <a:pPr algn="l">
              <a:lnSpc>
                <a:spcPts val="2834"/>
              </a:lnSpc>
            </a:pPr>
          </a:p>
          <a:p>
            <a:pPr algn="l">
              <a:lnSpc>
                <a:spcPts val="2834"/>
              </a:lnSpc>
            </a:pPr>
            <a:r>
              <a:rPr lang="en-US" sz="2024">
                <a:solidFill>
                  <a:srgbClr val="000000"/>
                </a:solidFill>
                <a:latin typeface="Atkinson Hyperlegible"/>
                <a:ea typeface="Atkinson Hyperlegible"/>
                <a:cs typeface="Atkinson Hyperlegible"/>
                <a:sym typeface="Atkinson Hyperlegible"/>
              </a:rPr>
              <a:t>Y was a military general who of the Portuguese established colonies in India in the 15th centuries. Naturally, the colonizers had their eyes on the native Indian X and lots were exported to Europe. </a:t>
            </a:r>
          </a:p>
          <a:p>
            <a:pPr algn="l">
              <a:lnSpc>
                <a:spcPts val="2834"/>
              </a:lnSpc>
            </a:pPr>
          </a:p>
          <a:p>
            <a:pPr algn="l">
              <a:lnSpc>
                <a:spcPts val="2834"/>
              </a:lnSpc>
            </a:pPr>
            <a:r>
              <a:rPr lang="en-US" sz="2024">
                <a:solidFill>
                  <a:srgbClr val="000000"/>
                </a:solidFill>
                <a:latin typeface="Atkinson Hyperlegible"/>
                <a:ea typeface="Atkinson Hyperlegible"/>
                <a:cs typeface="Atkinson Hyperlegible"/>
                <a:sym typeface="Atkinson Hyperlegible"/>
              </a:rPr>
              <a:t>However, Y and the European elites had a different taste and they preferred their X to be firm and sweet so that they could be cut and served on the tables. </a:t>
            </a:r>
          </a:p>
          <a:p>
            <a:pPr algn="l">
              <a:lnSpc>
                <a:spcPts val="2834"/>
              </a:lnSpc>
            </a:pPr>
          </a:p>
          <a:p>
            <a:pPr algn="l">
              <a:lnSpc>
                <a:spcPts val="2834"/>
              </a:lnSpc>
            </a:pPr>
            <a:r>
              <a:rPr lang="en-US" sz="2024">
                <a:solidFill>
                  <a:srgbClr val="000000"/>
                </a:solidFill>
                <a:latin typeface="Atkinson Hyperlegible"/>
                <a:ea typeface="Atkinson Hyperlegible"/>
                <a:cs typeface="Atkinson Hyperlegible"/>
                <a:sym typeface="Atkinson Hyperlegible"/>
              </a:rPr>
              <a:t>This is where the Portuguese started using the technique grafting on X plants. They would eventually stumble upon a variant that was to the liking of Y, naming the variant after him. </a:t>
            </a:r>
          </a:p>
          <a:p>
            <a:pPr algn="l">
              <a:lnSpc>
                <a:spcPts val="2834"/>
              </a:lnSpc>
            </a:pPr>
          </a:p>
          <a:p>
            <a:pPr algn="l">
              <a:lnSpc>
                <a:spcPts val="2834"/>
              </a:lnSpc>
            </a:pPr>
            <a:r>
              <a:rPr lang="en-US" sz="2024">
                <a:solidFill>
                  <a:srgbClr val="000000"/>
                </a:solidFill>
                <a:latin typeface="Atkinson Hyperlegible"/>
                <a:ea typeface="Atkinson Hyperlegible"/>
                <a:cs typeface="Atkinson Hyperlegible"/>
                <a:sym typeface="Atkinson Hyperlegible"/>
              </a:rPr>
              <a:t>ID X and Y. </a:t>
            </a:r>
          </a:p>
        </p:txBody>
      </p:sp>
      <p:sp>
        <p:nvSpPr>
          <p:cNvPr name="AutoShape 3" id="3"/>
          <p:cNvSpPr/>
          <p:nvPr/>
        </p:nvSpPr>
        <p:spPr>
          <a:xfrm>
            <a:off x="446706" y="7027012"/>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649465" y="407987"/>
            <a:ext cx="454670"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13</a:t>
            </a:r>
          </a:p>
        </p:txBody>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432560" y="2065694"/>
            <a:ext cx="4540632" cy="4517986"/>
          </a:xfrm>
          <a:custGeom>
            <a:avLst/>
            <a:gdLst/>
            <a:ahLst/>
            <a:cxnLst/>
            <a:rect r="r" b="b" t="t" l="l"/>
            <a:pathLst>
              <a:path h="4517986" w="4540632">
                <a:moveTo>
                  <a:pt x="0" y="0"/>
                </a:moveTo>
                <a:lnTo>
                  <a:pt x="4540633" y="0"/>
                </a:lnTo>
                <a:lnTo>
                  <a:pt x="4540633" y="4517986"/>
                </a:lnTo>
                <a:lnTo>
                  <a:pt x="0" y="4517986"/>
                </a:lnTo>
                <a:lnTo>
                  <a:pt x="0" y="0"/>
                </a:lnTo>
                <a:close/>
              </a:path>
            </a:pathLst>
          </a:custGeom>
          <a:blipFill>
            <a:blip r:embed="rId2"/>
            <a:stretch>
              <a:fillRect l="0" t="0" r="0" b="0"/>
            </a:stretch>
          </a:blipFill>
        </p:spPr>
      </p:sp>
      <p:sp>
        <p:nvSpPr>
          <p:cNvPr name="TextBox 3" id="3"/>
          <p:cNvSpPr txBox="true"/>
          <p:nvPr/>
        </p:nvSpPr>
        <p:spPr>
          <a:xfrm rot="0">
            <a:off x="731520" y="664845"/>
            <a:ext cx="5971356" cy="1180465"/>
          </a:xfrm>
          <a:prstGeom prst="rect">
            <a:avLst/>
          </a:prstGeom>
        </p:spPr>
        <p:txBody>
          <a:bodyPr anchor="t" rtlCol="false" tIns="0" lIns="0" bIns="0" rIns="0">
            <a:spAutoFit/>
          </a:bodyPr>
          <a:lstStyle/>
          <a:p>
            <a:pPr algn="l">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X - Mangifera indica (Mango)</a:t>
            </a:r>
          </a:p>
          <a:p>
            <a:pPr algn="l">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Y - Alfonso</a:t>
            </a:r>
          </a:p>
        </p:txBody>
      </p:sp>
    </p:spTree>
  </p:cSld>
  <p:clrMapOvr>
    <a:masterClrMapping/>
  </p:clrMapOvr>
</p:sld>
</file>

<file path=ppt/slides/slide6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5023172"/>
          </a:xfrm>
          <a:prstGeom prst="rect">
            <a:avLst/>
          </a:prstGeom>
        </p:spPr>
        <p:txBody>
          <a:bodyPr anchor="t" rtlCol="false" tIns="0" lIns="0" bIns="0" rIns="0">
            <a:spAutoFit/>
          </a:bodyPr>
          <a:lstStyle/>
          <a:p>
            <a:pPr algn="l">
              <a:lnSpc>
                <a:spcPts val="3079"/>
              </a:lnSpc>
            </a:pPr>
            <a:r>
              <a:rPr lang="en-US" sz="2199">
                <a:solidFill>
                  <a:srgbClr val="000000"/>
                </a:solidFill>
                <a:latin typeface="Atkinson Hyperlegible"/>
                <a:ea typeface="Atkinson Hyperlegible"/>
                <a:cs typeface="Atkinson Hyperlegible"/>
                <a:sym typeface="Atkinson Hyperlegible"/>
              </a:rPr>
              <a:t>One of the most memorable victories of Lee Hyung-Taik, a professional tennis player, is against Goran Ivanisevic. Lee was leading 7-5, 6-7, 3-1 and victory was imminent, it was visible that Ivanisevic was running out of patience.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Ivanisevic then did something, that he had been doing a few times in this match, but little did he know that this time he couldn’t afford to do it, which led to Ivanisevic losing the match in the most embarrassing manner.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What had he been doing all match?</a:t>
            </a:r>
          </a:p>
          <a:p>
            <a:pPr algn="l">
              <a:lnSpc>
                <a:spcPts val="3079"/>
              </a:lnSpc>
            </a:pPr>
            <a:r>
              <a:rPr lang="en-US" sz="2199">
                <a:solidFill>
                  <a:srgbClr val="000000"/>
                </a:solidFill>
                <a:latin typeface="Atkinson Hyperlegible"/>
                <a:ea typeface="Atkinson Hyperlegible"/>
                <a:cs typeface="Atkinson Hyperlegible"/>
                <a:sym typeface="Atkinson Hyperlegible"/>
              </a:rPr>
              <a:t>What was the reason for the embarrassing defeat? </a:t>
            </a:r>
          </a:p>
          <a:p>
            <a:pPr algn="l">
              <a:lnSpc>
                <a:spcPts val="2834"/>
              </a:lnSpc>
            </a:pPr>
          </a:p>
        </p:txBody>
      </p:sp>
      <p:sp>
        <p:nvSpPr>
          <p:cNvPr name="AutoShape 3" id="3"/>
          <p:cNvSpPr/>
          <p:nvPr/>
        </p:nvSpPr>
        <p:spPr>
          <a:xfrm>
            <a:off x="446706" y="7027012"/>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644926" y="407987"/>
            <a:ext cx="463748"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14</a:t>
            </a:r>
          </a:p>
        </p:txBody>
      </p:sp>
    </p:spTree>
  </p:cSld>
  <p:clrMapOvr>
    <a:masterClrMapping/>
  </p:clrMapOvr>
</p:sld>
</file>

<file path=ppt/slides/slide6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31520" y="5403215"/>
            <a:ext cx="5708005" cy="1180465"/>
          </a:xfrm>
          <a:prstGeom prst="rect">
            <a:avLst/>
          </a:prstGeom>
        </p:spPr>
        <p:txBody>
          <a:bodyPr anchor="t" rtlCol="false" tIns="0" lIns="0" bIns="0" rIns="0">
            <a:spAutoFit/>
          </a:bodyPr>
          <a:lstStyle/>
          <a:p>
            <a:pPr algn="l">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Breaking Tennis Rackets</a:t>
            </a:r>
          </a:p>
          <a:p>
            <a:pPr algn="l">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Ran out of Rackets to break</a:t>
            </a:r>
          </a:p>
        </p:txBody>
      </p:sp>
    </p:spTree>
  </p:cSld>
  <p:clrMapOvr>
    <a:masterClrMapping/>
  </p:clrMapOvr>
</p:sld>
</file>

<file path=ppt/slides/slide6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46706" y="1421647"/>
            <a:ext cx="9010091" cy="4668520"/>
          </a:xfrm>
          <a:prstGeom prst="rect">
            <a:avLst/>
          </a:prstGeom>
        </p:spPr>
        <p:txBody>
          <a:bodyPr anchor="t" rtlCol="false" tIns="0" lIns="0" bIns="0" rIns="0">
            <a:spAutoFit/>
          </a:bodyPr>
          <a:lstStyle/>
          <a:p>
            <a:pPr algn="l">
              <a:lnSpc>
                <a:spcPts val="3079"/>
              </a:lnSpc>
            </a:pPr>
            <a:r>
              <a:rPr lang="en-US" sz="2199">
                <a:solidFill>
                  <a:srgbClr val="000000"/>
                </a:solidFill>
                <a:latin typeface="Atkinson Hyperlegible"/>
                <a:ea typeface="Atkinson Hyperlegible"/>
                <a:cs typeface="Atkinson Hyperlegible"/>
                <a:sym typeface="Atkinson Hyperlegible"/>
              </a:rPr>
              <a:t>The podcast </a:t>
            </a:r>
            <a:r>
              <a:rPr lang="en-US" sz="2199" b="true">
                <a:solidFill>
                  <a:srgbClr val="000000"/>
                </a:solidFill>
                <a:latin typeface="Atkinson Hyperlegible Bold"/>
                <a:ea typeface="Atkinson Hyperlegible Bold"/>
                <a:cs typeface="Atkinson Hyperlegible Bold"/>
                <a:sym typeface="Atkinson Hyperlegible Bold"/>
              </a:rPr>
              <a:t>"The ____ __ _______"</a:t>
            </a:r>
            <a:r>
              <a:rPr lang="en-US" sz="2199">
                <a:solidFill>
                  <a:srgbClr val="000000"/>
                </a:solidFill>
                <a:latin typeface="Atkinson Hyperlegible"/>
                <a:ea typeface="Atkinson Hyperlegible"/>
                <a:cs typeface="Atkinson Hyperlegible"/>
                <a:sym typeface="Atkinson Hyperlegible"/>
              </a:rPr>
              <a:t> is an exploration series hosted by two historians, Dominic Sandbrook and Tom Holland (different Tom Holland).</a:t>
            </a:r>
          </a:p>
          <a:p>
            <a:pPr algn="l">
              <a:lnSpc>
                <a:spcPts val="3079"/>
              </a:lnSpc>
            </a:pPr>
            <a:r>
              <a:rPr lang="en-US" sz="2199">
                <a:solidFill>
                  <a:srgbClr val="000000"/>
                </a:solidFill>
                <a:latin typeface="Atkinson Hyperlegible"/>
                <a:ea typeface="Atkinson Hyperlegible"/>
                <a:cs typeface="Atkinson Hyperlegible"/>
                <a:sym typeface="Atkinson Hyperlegible"/>
              </a:rPr>
              <a:t> </a:t>
            </a:r>
          </a:p>
          <a:p>
            <a:pPr algn="l">
              <a:lnSpc>
                <a:spcPts val="3079"/>
              </a:lnSpc>
            </a:pPr>
            <a:r>
              <a:rPr lang="en-US" sz="2199">
                <a:solidFill>
                  <a:srgbClr val="000000"/>
                </a:solidFill>
                <a:latin typeface="Atkinson Hyperlegible"/>
                <a:ea typeface="Atkinson Hyperlegible"/>
                <a:cs typeface="Atkinson Hyperlegible"/>
                <a:sym typeface="Atkinson Hyperlegible"/>
              </a:rPr>
              <a:t>In each episode, they delve into a different topic in history, frequently featuring guest experts. The podcast takes its name from a familiar expression used to signify that subsequent events are widely recognized/well known and require no further elaboration. </a:t>
            </a:r>
          </a:p>
          <a:p>
            <a:pPr algn="l">
              <a:lnSpc>
                <a:spcPts val="3079"/>
              </a:lnSpc>
            </a:pPr>
          </a:p>
          <a:p>
            <a:pPr algn="l">
              <a:lnSpc>
                <a:spcPts val="3079"/>
              </a:lnSpc>
            </a:pPr>
            <a:r>
              <a:rPr lang="en-US" sz="2199" b="true">
                <a:solidFill>
                  <a:srgbClr val="000000"/>
                </a:solidFill>
                <a:latin typeface="Atkinson Hyperlegible Bold"/>
                <a:ea typeface="Atkinson Hyperlegible Bold"/>
                <a:cs typeface="Atkinson Hyperlegible Bold"/>
                <a:sym typeface="Atkinson Hyperlegible Bold"/>
              </a:rPr>
              <a:t>What’s the title of the podcast?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Episode 267 of this podcast is titled ‘_____: The Roar of the Red Dragon’, </a:t>
            </a:r>
            <a:r>
              <a:rPr lang="en-US" sz="2199" b="true">
                <a:solidFill>
                  <a:srgbClr val="000000"/>
                </a:solidFill>
                <a:latin typeface="Atkinson Hyperlegible Bold"/>
                <a:ea typeface="Atkinson Hyperlegible Bold"/>
                <a:cs typeface="Atkinson Hyperlegible Bold"/>
                <a:sym typeface="Atkinson Hyperlegible Bold"/>
              </a:rPr>
              <a:t>which country</a:t>
            </a:r>
            <a:r>
              <a:rPr lang="en-US" sz="2199">
                <a:solidFill>
                  <a:srgbClr val="000000"/>
                </a:solidFill>
                <a:latin typeface="Atkinson Hyperlegible"/>
                <a:ea typeface="Atkinson Hyperlegible"/>
                <a:cs typeface="Atkinson Hyperlegible"/>
                <a:sym typeface="Atkinson Hyperlegible"/>
              </a:rPr>
              <a:t> is this episode about? (hint: not an asian country) </a:t>
            </a:r>
          </a:p>
        </p:txBody>
      </p:sp>
      <p:sp>
        <p:nvSpPr>
          <p:cNvPr name="AutoShape 3" id="3"/>
          <p:cNvSpPr/>
          <p:nvPr/>
        </p:nvSpPr>
        <p:spPr>
          <a:xfrm>
            <a:off x="446706" y="7027012"/>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647940" y="407987"/>
            <a:ext cx="457721"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15</a:t>
            </a:r>
          </a:p>
        </p:txBody>
      </p:sp>
    </p:spTree>
  </p:cSld>
  <p:clrMapOvr>
    <a:masterClrMapping/>
  </p:clrMapOvr>
</p:sld>
</file>

<file path=ppt/slides/slide6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411318" y="2121015"/>
            <a:ext cx="6762004" cy="4214347"/>
          </a:xfrm>
          <a:custGeom>
            <a:avLst/>
            <a:gdLst/>
            <a:ahLst/>
            <a:cxnLst/>
            <a:rect r="r" b="b" t="t" l="l"/>
            <a:pathLst>
              <a:path h="4214347" w="6762004">
                <a:moveTo>
                  <a:pt x="0" y="0"/>
                </a:moveTo>
                <a:lnTo>
                  <a:pt x="6762004" y="0"/>
                </a:lnTo>
                <a:lnTo>
                  <a:pt x="6762004" y="4214347"/>
                </a:lnTo>
                <a:lnTo>
                  <a:pt x="0" y="4214347"/>
                </a:lnTo>
                <a:lnTo>
                  <a:pt x="0" y="0"/>
                </a:lnTo>
                <a:close/>
              </a:path>
            </a:pathLst>
          </a:custGeom>
          <a:blipFill>
            <a:blip r:embed="rId2"/>
            <a:stretch>
              <a:fillRect l="0" t="0" r="0" b="0"/>
            </a:stretch>
          </a:blipFill>
        </p:spPr>
      </p:sp>
      <p:sp>
        <p:nvSpPr>
          <p:cNvPr name="TextBox 3" id="3"/>
          <p:cNvSpPr txBox="true"/>
          <p:nvPr/>
        </p:nvSpPr>
        <p:spPr>
          <a:xfrm rot="0">
            <a:off x="731520" y="664845"/>
            <a:ext cx="3914849" cy="1180465"/>
          </a:xfrm>
          <a:prstGeom prst="rect">
            <a:avLst/>
          </a:prstGeom>
        </p:spPr>
        <p:txBody>
          <a:bodyPr anchor="t" rtlCol="false" tIns="0" lIns="0" bIns="0" rIns="0">
            <a:spAutoFit/>
          </a:bodyPr>
          <a:lstStyle/>
          <a:p>
            <a:pPr algn="l">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The Rest is History</a:t>
            </a:r>
          </a:p>
          <a:p>
            <a:pPr algn="l">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Wales</a:t>
            </a:r>
          </a:p>
        </p:txBody>
      </p:sp>
    </p:spTree>
  </p:cSld>
  <p:clrMapOvr>
    <a:masterClrMapping/>
  </p:clrMapOvr>
</p:sld>
</file>

<file path=ppt/slides/slide6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46706" y="1421647"/>
            <a:ext cx="9010091" cy="4668520"/>
          </a:xfrm>
          <a:prstGeom prst="rect">
            <a:avLst/>
          </a:prstGeom>
        </p:spPr>
        <p:txBody>
          <a:bodyPr anchor="t" rtlCol="false" tIns="0" lIns="0" bIns="0" rIns="0">
            <a:spAutoFit/>
          </a:bodyPr>
          <a:lstStyle/>
          <a:p>
            <a:pPr algn="l">
              <a:lnSpc>
                <a:spcPts val="3079"/>
              </a:lnSpc>
            </a:pPr>
            <a:r>
              <a:rPr lang="en-US" sz="2199">
                <a:solidFill>
                  <a:srgbClr val="000000"/>
                </a:solidFill>
                <a:latin typeface="Atkinson Hyperlegible"/>
                <a:ea typeface="Atkinson Hyperlegible"/>
                <a:cs typeface="Atkinson Hyperlegible"/>
                <a:sym typeface="Atkinson Hyperlegible"/>
              </a:rPr>
              <a:t>The Stepan Company is a chemical manufacturer and has about 2000 employees. They own a facility in New Jersey and are the only DEA authorised entity in the US to import a certain species with the intention of extracting a chemical from it, which is used for medical purposes.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After processing, the chemical-free extract is sold to a very popular company for use in its products, whose name is based the common name of this species. Which huge company is this?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What asset of this company is hidden away behind this vault? (Image follows) </a:t>
            </a:r>
          </a:p>
          <a:p>
            <a:pPr algn="l">
              <a:lnSpc>
                <a:spcPts val="3079"/>
              </a:lnSpc>
            </a:pPr>
          </a:p>
        </p:txBody>
      </p:sp>
      <p:sp>
        <p:nvSpPr>
          <p:cNvPr name="AutoShape 3" id="3"/>
          <p:cNvSpPr/>
          <p:nvPr/>
        </p:nvSpPr>
        <p:spPr>
          <a:xfrm>
            <a:off x="446706" y="7027012"/>
            <a:ext cx="9010091" cy="0"/>
          </a:xfrm>
          <a:prstGeom prst="line">
            <a:avLst/>
          </a:prstGeom>
          <a:ln cap="flat" w="38100">
            <a:solidFill>
              <a:srgbClr val="000000"/>
            </a:solidFill>
            <a:prstDash val="solid"/>
            <a:headEnd type="none" len="sm" w="sm"/>
            <a:tailEnd type="none" len="sm" w="sm"/>
          </a:ln>
        </p:spPr>
      </p:sp>
      <p:sp>
        <p:nvSpPr>
          <p:cNvPr name="TextBox 4" id="4"/>
          <p:cNvSpPr txBox="true"/>
          <p:nvPr/>
        </p:nvSpPr>
        <p:spPr>
          <a:xfrm rot="0">
            <a:off x="4643624" y="407987"/>
            <a:ext cx="466353"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16</a:t>
            </a:r>
          </a:p>
        </p:txBody>
      </p:sp>
      <p:sp>
        <p:nvSpPr>
          <p:cNvPr name="Freeform 5" id="5"/>
          <p:cNvSpPr/>
          <p:nvPr/>
        </p:nvSpPr>
        <p:spPr>
          <a:xfrm flipH="false" flipV="false" rot="0">
            <a:off x="8175808" y="335665"/>
            <a:ext cx="1015012" cy="791709"/>
          </a:xfrm>
          <a:custGeom>
            <a:avLst/>
            <a:gdLst/>
            <a:ahLst/>
            <a:cxnLst/>
            <a:rect r="r" b="b" t="t" l="l"/>
            <a:pathLst>
              <a:path h="791709" w="1015012">
                <a:moveTo>
                  <a:pt x="0" y="0"/>
                </a:moveTo>
                <a:lnTo>
                  <a:pt x="1015012" y="0"/>
                </a:lnTo>
                <a:lnTo>
                  <a:pt x="1015012" y="791710"/>
                </a:lnTo>
                <a:lnTo>
                  <a:pt x="0" y="7917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30703" y="356402"/>
            <a:ext cx="5292193" cy="6602396"/>
          </a:xfrm>
          <a:custGeom>
            <a:avLst/>
            <a:gdLst/>
            <a:ahLst/>
            <a:cxnLst/>
            <a:rect r="r" b="b" t="t" l="l"/>
            <a:pathLst>
              <a:path h="6602396" w="5292193">
                <a:moveTo>
                  <a:pt x="0" y="0"/>
                </a:moveTo>
                <a:lnTo>
                  <a:pt x="5292194" y="0"/>
                </a:lnTo>
                <a:lnTo>
                  <a:pt x="5292194" y="6602396"/>
                </a:lnTo>
                <a:lnTo>
                  <a:pt x="0" y="6602396"/>
                </a:lnTo>
                <a:lnTo>
                  <a:pt x="0" y="0"/>
                </a:lnTo>
                <a:close/>
              </a:path>
            </a:pathLst>
          </a:custGeom>
          <a:blipFill>
            <a:blip r:embed="rId2"/>
            <a:stretch>
              <a:fillRect l="0" t="0" r="0" b="0"/>
            </a:stretch>
          </a:blipFill>
        </p:spPr>
      </p:sp>
    </p:spTree>
  </p:cSld>
  <p:clrMapOvr>
    <a:masterClrMapping/>
  </p:clrMapOvr>
</p:sld>
</file>

<file path=ppt/slides/slide7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31520" y="664845"/>
            <a:ext cx="7074545" cy="1180465"/>
          </a:xfrm>
          <a:prstGeom prst="rect">
            <a:avLst/>
          </a:prstGeom>
        </p:spPr>
        <p:txBody>
          <a:bodyPr anchor="t" rtlCol="false" tIns="0" lIns="0" bIns="0" rIns="0">
            <a:spAutoFit/>
          </a:bodyPr>
          <a:lstStyle/>
          <a:p>
            <a:pPr algn="l">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Coca-Cola</a:t>
            </a:r>
          </a:p>
          <a:p>
            <a:pPr algn="l">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Original Recipe stored in the vault</a:t>
            </a:r>
          </a:p>
        </p:txBody>
      </p:sp>
    </p:spTree>
  </p:cSld>
  <p:clrMapOvr>
    <a:masterClrMapping/>
  </p:clrMapOvr>
</p:sld>
</file>

<file path=ppt/slides/slide7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446706" y="1421647"/>
            <a:ext cx="9010091" cy="5059045"/>
          </a:xfrm>
          <a:prstGeom prst="rect">
            <a:avLst/>
          </a:prstGeom>
        </p:spPr>
        <p:txBody>
          <a:bodyPr anchor="t" rtlCol="false" tIns="0" lIns="0" bIns="0" rIns="0">
            <a:spAutoFit/>
          </a:bodyPr>
          <a:lstStyle/>
          <a:p>
            <a:pPr algn="l">
              <a:lnSpc>
                <a:spcPts val="3079"/>
              </a:lnSpc>
            </a:pPr>
            <a:r>
              <a:rPr lang="en-US" sz="2199">
                <a:solidFill>
                  <a:srgbClr val="000000"/>
                </a:solidFill>
                <a:latin typeface="Atkinson Hyperlegible"/>
                <a:ea typeface="Atkinson Hyperlegible"/>
                <a:cs typeface="Atkinson Hyperlegible"/>
                <a:sym typeface="Atkinson Hyperlegible"/>
              </a:rPr>
              <a:t>The flag of a certain state ‘X’ of a economically prosperous country is rather weird and has a very rich history behind it. The state itself has a GDP of $600 Billion (only 20 countries have a higher GDP) because of the presence of numerous companies and industries.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One of these companies’ logo is derived from this flag, debunking the myth that the logo is resonant of the company’s aviation beginnings. </a:t>
            </a:r>
          </a:p>
          <a:p>
            <a:pPr algn="l">
              <a:lnSpc>
                <a:spcPts val="3079"/>
              </a:lnSpc>
            </a:pPr>
          </a:p>
          <a:p>
            <a:pPr algn="l">
              <a:lnSpc>
                <a:spcPts val="3079"/>
              </a:lnSpc>
            </a:pPr>
            <a:r>
              <a:rPr lang="en-US" sz="2199">
                <a:solidFill>
                  <a:srgbClr val="000000"/>
                </a:solidFill>
                <a:latin typeface="Atkinson Hyperlegible"/>
                <a:ea typeface="Atkinson Hyperlegible"/>
                <a:cs typeface="Atkinson Hyperlegible"/>
                <a:sym typeface="Atkinson Hyperlegible"/>
              </a:rPr>
              <a:t>A team from this region has also incorporated this flag into its logo, after an earlier design had to be stopped because reasons. </a:t>
            </a:r>
          </a:p>
          <a:p>
            <a:pPr algn="l">
              <a:lnSpc>
                <a:spcPts val="3079"/>
              </a:lnSpc>
            </a:pPr>
          </a:p>
          <a:p>
            <a:pPr algn="l">
              <a:lnSpc>
                <a:spcPts val="3079"/>
              </a:lnSpc>
            </a:pPr>
            <a:r>
              <a:rPr lang="en-US" sz="2199" b="true">
                <a:solidFill>
                  <a:srgbClr val="000000"/>
                </a:solidFill>
                <a:latin typeface="Atkinson Hyperlegible Bold"/>
                <a:ea typeface="Atkinson Hyperlegible Bold"/>
                <a:cs typeface="Atkinson Hyperlegible Bold"/>
                <a:sym typeface="Atkinson Hyperlegible Bold"/>
              </a:rPr>
              <a:t>ID the state X (1)</a:t>
            </a:r>
          </a:p>
          <a:p>
            <a:pPr algn="l">
              <a:lnSpc>
                <a:spcPts val="3079"/>
              </a:lnSpc>
            </a:pPr>
            <a:r>
              <a:rPr lang="en-US" sz="2199" b="true">
                <a:solidFill>
                  <a:srgbClr val="000000"/>
                </a:solidFill>
                <a:latin typeface="Atkinson Hyperlegible Bold"/>
                <a:ea typeface="Atkinson Hyperlegible Bold"/>
                <a:cs typeface="Atkinson Hyperlegible Bold"/>
                <a:sym typeface="Atkinson Hyperlegible Bold"/>
              </a:rPr>
              <a:t>Which company and which team (0.5+0.5)</a:t>
            </a:r>
          </a:p>
        </p:txBody>
      </p:sp>
      <p:sp>
        <p:nvSpPr>
          <p:cNvPr name="AutoShape 3" id="3"/>
          <p:cNvSpPr/>
          <p:nvPr/>
        </p:nvSpPr>
        <p:spPr>
          <a:xfrm>
            <a:off x="446706" y="7027012"/>
            <a:ext cx="9010091" cy="0"/>
          </a:xfrm>
          <a:prstGeom prst="line">
            <a:avLst/>
          </a:prstGeom>
          <a:ln cap="flat" w="38100">
            <a:solidFill>
              <a:srgbClr val="000000"/>
            </a:solidFill>
            <a:prstDash val="solid"/>
            <a:headEnd type="none" len="sm" w="sm"/>
            <a:tailEnd type="none" len="sm" w="sm"/>
          </a:ln>
        </p:spPr>
      </p:sp>
      <p:sp>
        <p:nvSpPr>
          <p:cNvPr name="Freeform 4" id="4"/>
          <p:cNvSpPr/>
          <p:nvPr/>
        </p:nvSpPr>
        <p:spPr>
          <a:xfrm flipH="false" flipV="false" rot="0">
            <a:off x="8175808" y="335665"/>
            <a:ext cx="1015012" cy="791709"/>
          </a:xfrm>
          <a:custGeom>
            <a:avLst/>
            <a:gdLst/>
            <a:ahLst/>
            <a:cxnLst/>
            <a:rect r="r" b="b" t="t" l="l"/>
            <a:pathLst>
              <a:path h="791709" w="1015012">
                <a:moveTo>
                  <a:pt x="0" y="0"/>
                </a:moveTo>
                <a:lnTo>
                  <a:pt x="1015012" y="0"/>
                </a:lnTo>
                <a:lnTo>
                  <a:pt x="1015012" y="791710"/>
                </a:lnTo>
                <a:lnTo>
                  <a:pt x="0" y="79171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7033448" y="5433761"/>
            <a:ext cx="2284720" cy="1366278"/>
          </a:xfrm>
          <a:custGeom>
            <a:avLst/>
            <a:gdLst/>
            <a:ahLst/>
            <a:cxnLst/>
            <a:rect r="r" b="b" t="t" l="l"/>
            <a:pathLst>
              <a:path h="1366278" w="2284720">
                <a:moveTo>
                  <a:pt x="0" y="0"/>
                </a:moveTo>
                <a:lnTo>
                  <a:pt x="2284720" y="0"/>
                </a:lnTo>
                <a:lnTo>
                  <a:pt x="2284720" y="1366278"/>
                </a:lnTo>
                <a:lnTo>
                  <a:pt x="0" y="1366278"/>
                </a:lnTo>
                <a:lnTo>
                  <a:pt x="0" y="0"/>
                </a:lnTo>
                <a:close/>
              </a:path>
            </a:pathLst>
          </a:custGeom>
          <a:blipFill>
            <a:blip r:embed="rId4"/>
            <a:stretch>
              <a:fillRect l="0" t="0" r="0" b="0"/>
            </a:stretch>
          </a:blipFill>
        </p:spPr>
      </p:sp>
      <p:sp>
        <p:nvSpPr>
          <p:cNvPr name="TextBox 6" id="6"/>
          <p:cNvSpPr txBox="true"/>
          <p:nvPr/>
        </p:nvSpPr>
        <p:spPr>
          <a:xfrm rot="0">
            <a:off x="4662822" y="407987"/>
            <a:ext cx="427955"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17</a:t>
            </a:r>
          </a:p>
        </p:txBody>
      </p:sp>
    </p:spTree>
  </p:cSld>
  <p:clrMapOvr>
    <a:masterClrMapping/>
  </p:clrMapOvr>
</p:sld>
</file>

<file path=ppt/slides/slide7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48125" y="1248426"/>
            <a:ext cx="8038545" cy="4807103"/>
          </a:xfrm>
          <a:custGeom>
            <a:avLst/>
            <a:gdLst/>
            <a:ahLst/>
            <a:cxnLst/>
            <a:rect r="r" b="b" t="t" l="l"/>
            <a:pathLst>
              <a:path h="4807103" w="8038545">
                <a:moveTo>
                  <a:pt x="0" y="0"/>
                </a:moveTo>
                <a:lnTo>
                  <a:pt x="8038545" y="0"/>
                </a:lnTo>
                <a:lnTo>
                  <a:pt x="8038545" y="4807103"/>
                </a:lnTo>
                <a:lnTo>
                  <a:pt x="0" y="4807103"/>
                </a:lnTo>
                <a:lnTo>
                  <a:pt x="0" y="0"/>
                </a:lnTo>
                <a:close/>
              </a:path>
            </a:pathLst>
          </a:custGeom>
          <a:blipFill>
            <a:blip r:embed="rId2"/>
            <a:stretch>
              <a:fillRect l="0" t="0" r="0" b="0"/>
            </a:stretch>
          </a:blipFill>
        </p:spPr>
      </p:sp>
    </p:spTree>
  </p:cSld>
  <p:clrMapOvr>
    <a:masterClrMapping/>
  </p:clrMapOvr>
</p:sld>
</file>

<file path=ppt/slides/slide7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952851" y="3274349"/>
            <a:ext cx="3574274" cy="3574274"/>
          </a:xfrm>
          <a:custGeom>
            <a:avLst/>
            <a:gdLst/>
            <a:ahLst/>
            <a:cxnLst/>
            <a:rect r="r" b="b" t="t" l="l"/>
            <a:pathLst>
              <a:path h="3574274" w="3574274">
                <a:moveTo>
                  <a:pt x="0" y="0"/>
                </a:moveTo>
                <a:lnTo>
                  <a:pt x="3574274" y="0"/>
                </a:lnTo>
                <a:lnTo>
                  <a:pt x="3574274" y="3574274"/>
                </a:lnTo>
                <a:lnTo>
                  <a:pt x="0" y="3574274"/>
                </a:lnTo>
                <a:lnTo>
                  <a:pt x="0" y="0"/>
                </a:lnTo>
                <a:close/>
              </a:path>
            </a:pathLst>
          </a:custGeom>
          <a:blipFill>
            <a:blip r:embed="rId2"/>
            <a:stretch>
              <a:fillRect l="0" t="0" r="0" b="0"/>
            </a:stretch>
          </a:blipFill>
        </p:spPr>
      </p:sp>
      <p:sp>
        <p:nvSpPr>
          <p:cNvPr name="Freeform 3" id="3"/>
          <p:cNvSpPr/>
          <p:nvPr/>
        </p:nvSpPr>
        <p:spPr>
          <a:xfrm flipH="false" flipV="false" rot="0">
            <a:off x="1093603" y="3272220"/>
            <a:ext cx="3576403" cy="3576403"/>
          </a:xfrm>
          <a:custGeom>
            <a:avLst/>
            <a:gdLst/>
            <a:ahLst/>
            <a:cxnLst/>
            <a:rect r="r" b="b" t="t" l="l"/>
            <a:pathLst>
              <a:path h="3576403" w="3576403">
                <a:moveTo>
                  <a:pt x="0" y="0"/>
                </a:moveTo>
                <a:lnTo>
                  <a:pt x="3576403" y="0"/>
                </a:lnTo>
                <a:lnTo>
                  <a:pt x="3576403" y="3576403"/>
                </a:lnTo>
                <a:lnTo>
                  <a:pt x="0" y="3576403"/>
                </a:lnTo>
                <a:lnTo>
                  <a:pt x="0" y="0"/>
                </a:lnTo>
                <a:close/>
              </a:path>
            </a:pathLst>
          </a:custGeom>
          <a:blipFill>
            <a:blip r:embed="rId3"/>
            <a:stretch>
              <a:fillRect l="0" t="0" r="0" b="0"/>
            </a:stretch>
          </a:blipFill>
        </p:spPr>
      </p:sp>
      <p:sp>
        <p:nvSpPr>
          <p:cNvPr name="Freeform 4" id="4"/>
          <p:cNvSpPr/>
          <p:nvPr/>
        </p:nvSpPr>
        <p:spPr>
          <a:xfrm flipH="false" flipV="false" rot="0">
            <a:off x="5694240" y="538729"/>
            <a:ext cx="3510741" cy="2099446"/>
          </a:xfrm>
          <a:custGeom>
            <a:avLst/>
            <a:gdLst/>
            <a:ahLst/>
            <a:cxnLst/>
            <a:rect r="r" b="b" t="t" l="l"/>
            <a:pathLst>
              <a:path h="2099446" w="3510741">
                <a:moveTo>
                  <a:pt x="0" y="0"/>
                </a:moveTo>
                <a:lnTo>
                  <a:pt x="3510741" y="0"/>
                </a:lnTo>
                <a:lnTo>
                  <a:pt x="3510741" y="2099447"/>
                </a:lnTo>
                <a:lnTo>
                  <a:pt x="0" y="2099447"/>
                </a:lnTo>
                <a:lnTo>
                  <a:pt x="0" y="0"/>
                </a:lnTo>
                <a:close/>
              </a:path>
            </a:pathLst>
          </a:custGeom>
          <a:blipFill>
            <a:blip r:embed="rId4"/>
            <a:stretch>
              <a:fillRect l="0" t="0" r="0" b="0"/>
            </a:stretch>
          </a:blipFill>
        </p:spPr>
      </p:sp>
      <p:sp>
        <p:nvSpPr>
          <p:cNvPr name="TextBox 5" id="5"/>
          <p:cNvSpPr txBox="true"/>
          <p:nvPr/>
        </p:nvSpPr>
        <p:spPr>
          <a:xfrm rot="0">
            <a:off x="731520" y="664845"/>
            <a:ext cx="2992636" cy="1780540"/>
          </a:xfrm>
          <a:prstGeom prst="rect">
            <a:avLst/>
          </a:prstGeom>
        </p:spPr>
        <p:txBody>
          <a:bodyPr anchor="t" rtlCol="false" tIns="0" lIns="0" bIns="0" rIns="0">
            <a:spAutoFit/>
          </a:bodyPr>
          <a:lstStyle/>
          <a:p>
            <a:pPr algn="l">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X - Bavaria</a:t>
            </a:r>
          </a:p>
          <a:p>
            <a:pPr algn="l">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BMW</a:t>
            </a:r>
          </a:p>
          <a:p>
            <a:pPr algn="l">
              <a:lnSpc>
                <a:spcPts val="4759"/>
              </a:lnSpc>
              <a:spcBef>
                <a:spcPct val="0"/>
              </a:spcBef>
            </a:pPr>
            <a:r>
              <a:rPr lang="en-US" b="true" sz="3399">
                <a:solidFill>
                  <a:srgbClr val="000000"/>
                </a:solidFill>
                <a:latin typeface="Atkinson Hyperlegible Bold"/>
                <a:ea typeface="Atkinson Hyperlegible Bold"/>
                <a:cs typeface="Atkinson Hyperlegible Bold"/>
                <a:sym typeface="Atkinson Hyperlegible Bold"/>
              </a:rPr>
              <a:t>Bayern Munich</a:t>
            </a:r>
          </a:p>
        </p:txBody>
      </p:sp>
    </p:spTree>
  </p:cSld>
  <p:clrMapOvr>
    <a:masterClrMapping/>
  </p:clrMapOvr>
</p:sld>
</file>

<file path=ppt/slides/slide7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4318992" y="3076575"/>
            <a:ext cx="1115616" cy="1038225"/>
          </a:xfrm>
          <a:prstGeom prst="rect">
            <a:avLst/>
          </a:prstGeom>
        </p:spPr>
        <p:txBody>
          <a:bodyPr anchor="t" rtlCol="false" tIns="0" lIns="0" bIns="0" rIns="0">
            <a:spAutoFit/>
          </a:bodyPr>
          <a:lstStyle/>
          <a:p>
            <a:pPr algn="ctr">
              <a:lnSpc>
                <a:spcPts val="8400"/>
              </a:lnSpc>
            </a:pPr>
            <a:r>
              <a:rPr lang="en-US" sz="6000" b="true">
                <a:solidFill>
                  <a:srgbClr val="000000"/>
                </a:solidFill>
                <a:latin typeface="Atkinson Hyperlegible Bold"/>
                <a:ea typeface="Atkinson Hyperlegible Bold"/>
                <a:cs typeface="Atkinson Hyperlegible Bold"/>
                <a:sym typeface="Atkinson Hyperlegible Bold"/>
              </a:rPr>
              <a:t>ID </a:t>
            </a:r>
          </a:p>
        </p:txBody>
      </p:sp>
    </p:spTree>
  </p:cSld>
  <p:clrMapOvr>
    <a:masterClrMapping/>
  </p:clrMapOvr>
</p:sld>
</file>

<file path=ppt/slides/slide7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1510105"/>
            <a:ext cx="8290560" cy="4886147"/>
          </a:xfrm>
          <a:custGeom>
            <a:avLst/>
            <a:gdLst/>
            <a:ahLst/>
            <a:cxnLst/>
            <a:rect r="r" b="b" t="t" l="l"/>
            <a:pathLst>
              <a:path h="4886147" w="8290560">
                <a:moveTo>
                  <a:pt x="0" y="0"/>
                </a:moveTo>
                <a:lnTo>
                  <a:pt x="8290560" y="0"/>
                </a:lnTo>
                <a:lnTo>
                  <a:pt x="8290560" y="4886147"/>
                </a:lnTo>
                <a:lnTo>
                  <a:pt x="0" y="4886147"/>
                </a:lnTo>
                <a:lnTo>
                  <a:pt x="0" y="0"/>
                </a:lnTo>
                <a:close/>
              </a:path>
            </a:pathLst>
          </a:custGeom>
          <a:blipFill>
            <a:blip r:embed="rId2"/>
            <a:stretch>
              <a:fillRect l="-4201" t="-22577" r="-1050" b="-11288"/>
            </a:stretch>
          </a:blipFill>
        </p:spPr>
      </p:sp>
      <p:sp>
        <p:nvSpPr>
          <p:cNvPr name="TextBox 3" id="3"/>
          <p:cNvSpPr txBox="true"/>
          <p:nvPr/>
        </p:nvSpPr>
        <p:spPr>
          <a:xfrm rot="0">
            <a:off x="4645149" y="407987"/>
            <a:ext cx="463302"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18</a:t>
            </a:r>
          </a:p>
        </p:txBody>
      </p:sp>
    </p:spTree>
  </p:cSld>
  <p:clrMapOvr>
    <a:masterClrMapping/>
  </p:clrMapOvr>
</p:sld>
</file>

<file path=ppt/slides/slide7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1510105"/>
            <a:ext cx="8290560" cy="5207487"/>
          </a:xfrm>
          <a:custGeom>
            <a:avLst/>
            <a:gdLst/>
            <a:ahLst/>
            <a:cxnLst/>
            <a:rect r="r" b="b" t="t" l="l"/>
            <a:pathLst>
              <a:path h="5207487" w="8290560">
                <a:moveTo>
                  <a:pt x="0" y="0"/>
                </a:moveTo>
                <a:lnTo>
                  <a:pt x="8290560" y="0"/>
                </a:lnTo>
                <a:lnTo>
                  <a:pt x="8290560" y="5207487"/>
                </a:lnTo>
                <a:lnTo>
                  <a:pt x="0" y="5207487"/>
                </a:lnTo>
                <a:lnTo>
                  <a:pt x="0" y="0"/>
                </a:lnTo>
                <a:close/>
              </a:path>
            </a:pathLst>
          </a:custGeom>
          <a:blipFill>
            <a:blip r:embed="rId2"/>
            <a:stretch>
              <a:fillRect l="-4201" t="-21183" r="-1050" b="-4421"/>
            </a:stretch>
          </a:blipFill>
        </p:spPr>
      </p:sp>
      <p:sp>
        <p:nvSpPr>
          <p:cNvPr name="TextBox 3" id="3"/>
          <p:cNvSpPr txBox="true"/>
          <p:nvPr/>
        </p:nvSpPr>
        <p:spPr>
          <a:xfrm rot="0">
            <a:off x="4645149" y="407987"/>
            <a:ext cx="463302"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18</a:t>
            </a:r>
          </a:p>
        </p:txBody>
      </p:sp>
    </p:spTree>
  </p:cSld>
  <p:clrMapOvr>
    <a:masterClrMapping/>
  </p:clrMapOvr>
</p:sld>
</file>

<file path=ppt/slides/slide7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1108084"/>
            <a:ext cx="8290560" cy="5095083"/>
          </a:xfrm>
          <a:custGeom>
            <a:avLst/>
            <a:gdLst/>
            <a:ahLst/>
            <a:cxnLst/>
            <a:rect r="r" b="b" t="t" l="l"/>
            <a:pathLst>
              <a:path h="5095083" w="8290560">
                <a:moveTo>
                  <a:pt x="0" y="0"/>
                </a:moveTo>
                <a:lnTo>
                  <a:pt x="8290560" y="0"/>
                </a:lnTo>
                <a:lnTo>
                  <a:pt x="8290560" y="5095083"/>
                </a:lnTo>
                <a:lnTo>
                  <a:pt x="0" y="5095083"/>
                </a:lnTo>
                <a:lnTo>
                  <a:pt x="0" y="0"/>
                </a:lnTo>
                <a:close/>
              </a:path>
            </a:pathLst>
          </a:custGeom>
          <a:blipFill>
            <a:blip r:embed="rId2"/>
            <a:stretch>
              <a:fillRect l="-22896" t="-44573" r="0" b="-5322"/>
            </a:stretch>
          </a:blipFill>
        </p:spPr>
      </p:sp>
      <p:sp>
        <p:nvSpPr>
          <p:cNvPr name="TextBox 3" id="3"/>
          <p:cNvSpPr txBox="true"/>
          <p:nvPr/>
        </p:nvSpPr>
        <p:spPr>
          <a:xfrm rot="0">
            <a:off x="4658953" y="407987"/>
            <a:ext cx="435694"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19</a:t>
            </a:r>
          </a:p>
        </p:txBody>
      </p:sp>
    </p:spTree>
  </p:cSld>
  <p:clrMapOvr>
    <a:masterClrMapping/>
  </p:clrMapOvr>
</p:sld>
</file>

<file path=ppt/slides/slide7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1108084"/>
            <a:ext cx="8290560" cy="5340813"/>
          </a:xfrm>
          <a:custGeom>
            <a:avLst/>
            <a:gdLst/>
            <a:ahLst/>
            <a:cxnLst/>
            <a:rect r="r" b="b" t="t" l="l"/>
            <a:pathLst>
              <a:path h="5340813" w="8290560">
                <a:moveTo>
                  <a:pt x="0" y="0"/>
                </a:moveTo>
                <a:lnTo>
                  <a:pt x="8290560" y="0"/>
                </a:lnTo>
                <a:lnTo>
                  <a:pt x="8290560" y="5340813"/>
                </a:lnTo>
                <a:lnTo>
                  <a:pt x="0" y="5340813"/>
                </a:lnTo>
                <a:lnTo>
                  <a:pt x="0" y="0"/>
                </a:lnTo>
                <a:close/>
              </a:path>
            </a:pathLst>
          </a:custGeom>
          <a:blipFill>
            <a:blip r:embed="rId2"/>
            <a:stretch>
              <a:fillRect l="-22896" t="-42523" r="0" b="-476"/>
            </a:stretch>
          </a:blipFill>
        </p:spPr>
      </p:sp>
      <p:sp>
        <p:nvSpPr>
          <p:cNvPr name="TextBox 3" id="3"/>
          <p:cNvSpPr txBox="true"/>
          <p:nvPr/>
        </p:nvSpPr>
        <p:spPr>
          <a:xfrm rot="0">
            <a:off x="4658953" y="407987"/>
            <a:ext cx="435694"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19</a:t>
            </a:r>
          </a:p>
        </p:txBody>
      </p:sp>
    </p:spTree>
  </p:cSld>
  <p:clrMapOvr>
    <a:masterClrMapping/>
  </p:clrMapOvr>
</p:sld>
</file>

<file path=ppt/slides/slide7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1427732"/>
            <a:ext cx="8290560" cy="4949843"/>
          </a:xfrm>
          <a:custGeom>
            <a:avLst/>
            <a:gdLst/>
            <a:ahLst/>
            <a:cxnLst/>
            <a:rect r="r" b="b" t="t" l="l"/>
            <a:pathLst>
              <a:path h="4949843" w="8290560">
                <a:moveTo>
                  <a:pt x="0" y="0"/>
                </a:moveTo>
                <a:lnTo>
                  <a:pt x="8290560" y="0"/>
                </a:lnTo>
                <a:lnTo>
                  <a:pt x="8290560" y="4949843"/>
                </a:lnTo>
                <a:lnTo>
                  <a:pt x="0" y="4949843"/>
                </a:lnTo>
                <a:lnTo>
                  <a:pt x="0" y="0"/>
                </a:lnTo>
                <a:close/>
              </a:path>
            </a:pathLst>
          </a:custGeom>
          <a:blipFill>
            <a:blip r:embed="rId2"/>
            <a:stretch>
              <a:fillRect l="-5994" t="-19490" r="0" b="-13584"/>
            </a:stretch>
          </a:blipFill>
        </p:spPr>
      </p:sp>
      <p:sp>
        <p:nvSpPr>
          <p:cNvPr name="TextBox 3" id="3"/>
          <p:cNvSpPr txBox="true"/>
          <p:nvPr/>
        </p:nvSpPr>
        <p:spPr>
          <a:xfrm rot="0">
            <a:off x="4609505" y="407987"/>
            <a:ext cx="534591"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20</a:t>
            </a:r>
          </a:p>
        </p:txBody>
      </p:sp>
    </p:spTree>
  </p:cSld>
  <p:clrMapOvr>
    <a:masterClrMapping/>
  </p:clrMapOvr>
</p:sld>
</file>

<file path=ppt/slides/slide8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1427732"/>
            <a:ext cx="8290560" cy="5630326"/>
          </a:xfrm>
          <a:custGeom>
            <a:avLst/>
            <a:gdLst/>
            <a:ahLst/>
            <a:cxnLst/>
            <a:rect r="r" b="b" t="t" l="l"/>
            <a:pathLst>
              <a:path h="5630326" w="8290560">
                <a:moveTo>
                  <a:pt x="0" y="0"/>
                </a:moveTo>
                <a:lnTo>
                  <a:pt x="8290560" y="0"/>
                </a:lnTo>
                <a:lnTo>
                  <a:pt x="8290560" y="5630326"/>
                </a:lnTo>
                <a:lnTo>
                  <a:pt x="0" y="5630326"/>
                </a:lnTo>
                <a:lnTo>
                  <a:pt x="0" y="0"/>
                </a:lnTo>
                <a:close/>
              </a:path>
            </a:pathLst>
          </a:custGeom>
          <a:blipFill>
            <a:blip r:embed="rId2"/>
            <a:stretch>
              <a:fillRect l="-6075" t="-17159" r="-71" b="0"/>
            </a:stretch>
          </a:blipFill>
        </p:spPr>
      </p:sp>
      <p:sp>
        <p:nvSpPr>
          <p:cNvPr name="TextBox 3" id="3"/>
          <p:cNvSpPr txBox="true"/>
          <p:nvPr/>
        </p:nvSpPr>
        <p:spPr>
          <a:xfrm rot="0">
            <a:off x="4609505" y="407987"/>
            <a:ext cx="534591"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20</a:t>
            </a:r>
          </a:p>
        </p:txBody>
      </p:sp>
    </p:spTree>
  </p:cSld>
  <p:clrMapOvr>
    <a:masterClrMapping/>
  </p:clrMapOvr>
</p:sld>
</file>

<file path=ppt/slides/slide8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1760900"/>
            <a:ext cx="8290560" cy="4822780"/>
          </a:xfrm>
          <a:custGeom>
            <a:avLst/>
            <a:gdLst/>
            <a:ahLst/>
            <a:cxnLst/>
            <a:rect r="r" b="b" t="t" l="l"/>
            <a:pathLst>
              <a:path h="4822780" w="8290560">
                <a:moveTo>
                  <a:pt x="0" y="0"/>
                </a:moveTo>
                <a:lnTo>
                  <a:pt x="8290560" y="0"/>
                </a:lnTo>
                <a:lnTo>
                  <a:pt x="8290560" y="4822780"/>
                </a:lnTo>
                <a:lnTo>
                  <a:pt x="0" y="4822780"/>
                </a:lnTo>
                <a:lnTo>
                  <a:pt x="0" y="0"/>
                </a:lnTo>
                <a:close/>
              </a:path>
            </a:pathLst>
          </a:custGeom>
          <a:blipFill>
            <a:blip r:embed="rId2"/>
            <a:stretch>
              <a:fillRect l="-3265" t="-22456" r="-5805" b="-18089"/>
            </a:stretch>
          </a:blipFill>
        </p:spPr>
      </p:sp>
      <p:sp>
        <p:nvSpPr>
          <p:cNvPr name="TextBox 3" id="3"/>
          <p:cNvSpPr txBox="true"/>
          <p:nvPr/>
        </p:nvSpPr>
        <p:spPr>
          <a:xfrm rot="0">
            <a:off x="4653558" y="407987"/>
            <a:ext cx="446484"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21</a:t>
            </a:r>
          </a:p>
        </p:txBody>
      </p:sp>
    </p:spTree>
  </p:cSld>
  <p:clrMapOvr>
    <a:masterClrMapping/>
  </p:clrMapOvr>
</p:sld>
</file>

<file path=ppt/slides/slide8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31520" y="1382854"/>
            <a:ext cx="8290560" cy="5554300"/>
          </a:xfrm>
          <a:custGeom>
            <a:avLst/>
            <a:gdLst/>
            <a:ahLst/>
            <a:cxnLst/>
            <a:rect r="r" b="b" t="t" l="l"/>
            <a:pathLst>
              <a:path h="5554300" w="8290560">
                <a:moveTo>
                  <a:pt x="0" y="0"/>
                </a:moveTo>
                <a:lnTo>
                  <a:pt x="8290560" y="0"/>
                </a:lnTo>
                <a:lnTo>
                  <a:pt x="8290560" y="5554299"/>
                </a:lnTo>
                <a:lnTo>
                  <a:pt x="0" y="5554299"/>
                </a:lnTo>
                <a:lnTo>
                  <a:pt x="0" y="0"/>
                </a:lnTo>
                <a:close/>
              </a:path>
            </a:pathLst>
          </a:custGeom>
          <a:blipFill>
            <a:blip r:embed="rId2"/>
            <a:stretch>
              <a:fillRect l="-3265" t="-19498" r="-5805" b="-2536"/>
            </a:stretch>
          </a:blipFill>
        </p:spPr>
      </p:sp>
      <p:sp>
        <p:nvSpPr>
          <p:cNvPr name="TextBox 3" id="3"/>
          <p:cNvSpPr txBox="true"/>
          <p:nvPr/>
        </p:nvSpPr>
        <p:spPr>
          <a:xfrm rot="0">
            <a:off x="4653558" y="407987"/>
            <a:ext cx="446484"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21</a:t>
            </a:r>
          </a:p>
        </p:txBody>
      </p:sp>
    </p:spTree>
  </p:cSld>
  <p:clrMapOvr>
    <a:masterClrMapping/>
  </p:clrMapOvr>
</p:sld>
</file>

<file path=ppt/slides/slide8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731520" y="1684342"/>
            <a:ext cx="8290560" cy="3041650"/>
          </a:xfrm>
          <a:prstGeom prst="rect">
            <a:avLst/>
          </a:prstGeom>
        </p:spPr>
        <p:txBody>
          <a:bodyPr anchor="t" rtlCol="false" tIns="0" lIns="0" bIns="0" rIns="0">
            <a:spAutoFit/>
          </a:bodyPr>
          <a:lstStyle/>
          <a:p>
            <a:pPr algn="l">
              <a:lnSpc>
                <a:spcPts val="3499"/>
              </a:lnSpc>
            </a:pPr>
            <a:r>
              <a:rPr lang="en-US" sz="2499">
                <a:solidFill>
                  <a:srgbClr val="000000"/>
                </a:solidFill>
                <a:latin typeface="Atkinson Hyperlegible"/>
                <a:ea typeface="Atkinson Hyperlegible"/>
                <a:cs typeface="Atkinson Hyperlegible"/>
                <a:sym typeface="Atkinson Hyperlegible"/>
              </a:rPr>
              <a:t>Joy, power, anguish, respect, pride, bravery, glory, wonder, and passion - Navarasa - illustrate the emotional spectrum experienced by fans during the drama and excitement of a global event. This led to the creation of the  logo of this event. </a:t>
            </a:r>
          </a:p>
          <a:p>
            <a:pPr algn="l">
              <a:lnSpc>
                <a:spcPts val="3499"/>
              </a:lnSpc>
            </a:pPr>
          </a:p>
          <a:p>
            <a:pPr algn="l">
              <a:lnSpc>
                <a:spcPts val="3499"/>
              </a:lnSpc>
            </a:pPr>
            <a:r>
              <a:rPr lang="en-US" sz="2499">
                <a:solidFill>
                  <a:srgbClr val="000000"/>
                </a:solidFill>
                <a:latin typeface="Atkinson Hyperlegible"/>
                <a:ea typeface="Atkinson Hyperlegible"/>
                <a:cs typeface="Atkinson Hyperlegible"/>
                <a:sym typeface="Atkinson Hyperlegible"/>
              </a:rPr>
              <a:t>Which event?</a:t>
            </a:r>
          </a:p>
        </p:txBody>
      </p:sp>
      <p:sp>
        <p:nvSpPr>
          <p:cNvPr name="TextBox 3" id="3"/>
          <p:cNvSpPr txBox="true"/>
          <p:nvPr/>
        </p:nvSpPr>
        <p:spPr>
          <a:xfrm rot="0">
            <a:off x="4623755" y="407987"/>
            <a:ext cx="506090"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22</a:t>
            </a:r>
          </a:p>
        </p:txBody>
      </p:sp>
      <p:sp>
        <p:nvSpPr>
          <p:cNvPr name="AutoShape 4" id="4"/>
          <p:cNvSpPr/>
          <p:nvPr/>
        </p:nvSpPr>
        <p:spPr>
          <a:xfrm>
            <a:off x="446706" y="7027012"/>
            <a:ext cx="9010091" cy="0"/>
          </a:xfrm>
          <a:prstGeom prst="line">
            <a:avLst/>
          </a:prstGeom>
          <a:ln cap="flat" w="38100">
            <a:solidFill>
              <a:srgbClr val="000000"/>
            </a:solidFill>
            <a:prstDash val="solid"/>
            <a:headEnd type="none" len="sm" w="sm"/>
            <a:tailEnd type="none" len="sm" w="sm"/>
          </a:ln>
        </p:spPr>
      </p:sp>
    </p:spTree>
  </p:cSld>
  <p:clrMapOvr>
    <a:masterClrMapping/>
  </p:clrMapOvr>
</p:sld>
</file>

<file path=ppt/slides/slide8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410367" y="996014"/>
            <a:ext cx="4932866" cy="4350244"/>
          </a:xfrm>
          <a:custGeom>
            <a:avLst/>
            <a:gdLst/>
            <a:ahLst/>
            <a:cxnLst/>
            <a:rect r="r" b="b" t="t" l="l"/>
            <a:pathLst>
              <a:path h="4350244" w="4932866">
                <a:moveTo>
                  <a:pt x="0" y="0"/>
                </a:moveTo>
                <a:lnTo>
                  <a:pt x="4932866" y="0"/>
                </a:lnTo>
                <a:lnTo>
                  <a:pt x="4932866" y="4350244"/>
                </a:lnTo>
                <a:lnTo>
                  <a:pt x="0" y="4350244"/>
                </a:lnTo>
                <a:lnTo>
                  <a:pt x="0" y="0"/>
                </a:lnTo>
                <a:close/>
              </a:path>
            </a:pathLst>
          </a:custGeom>
          <a:blipFill>
            <a:blip r:embed="rId2"/>
            <a:stretch>
              <a:fillRect l="0" t="0" r="0" b="0"/>
            </a:stretch>
          </a:blipFill>
        </p:spPr>
      </p:sp>
      <p:sp>
        <p:nvSpPr>
          <p:cNvPr name="TextBox 3" id="3"/>
          <p:cNvSpPr txBox="true"/>
          <p:nvPr/>
        </p:nvSpPr>
        <p:spPr>
          <a:xfrm rot="0">
            <a:off x="1211163" y="5545455"/>
            <a:ext cx="7331273" cy="1038225"/>
          </a:xfrm>
          <a:prstGeom prst="rect">
            <a:avLst/>
          </a:prstGeom>
        </p:spPr>
        <p:txBody>
          <a:bodyPr anchor="t" rtlCol="false" tIns="0" lIns="0" bIns="0" rIns="0">
            <a:spAutoFit/>
          </a:bodyPr>
          <a:lstStyle/>
          <a:p>
            <a:pPr algn="ctr">
              <a:lnSpc>
                <a:spcPts val="8400"/>
              </a:lnSpc>
            </a:pPr>
            <a:r>
              <a:rPr lang="en-US" sz="6000" b="true">
                <a:solidFill>
                  <a:srgbClr val="000000"/>
                </a:solidFill>
                <a:latin typeface="Atkinson Hyperlegible Bold"/>
                <a:ea typeface="Atkinson Hyperlegible Bold"/>
                <a:cs typeface="Atkinson Hyperlegible Bold"/>
                <a:sym typeface="Atkinson Hyperlegible Bold"/>
              </a:rPr>
              <a:t>ICC World Cup Logo</a:t>
            </a:r>
          </a:p>
        </p:txBody>
      </p:sp>
    </p:spTree>
  </p:cSld>
  <p:clrMapOvr>
    <a:masterClrMapping/>
  </p:clrMapOvr>
</p:sld>
</file>

<file path=ppt/slides/slide8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a:off x="446706" y="7027012"/>
            <a:ext cx="9010091" cy="0"/>
          </a:xfrm>
          <a:prstGeom prst="line">
            <a:avLst/>
          </a:prstGeom>
          <a:ln cap="flat" w="38100">
            <a:solidFill>
              <a:srgbClr val="000000"/>
            </a:solidFill>
            <a:prstDash val="solid"/>
            <a:headEnd type="none" len="sm" w="sm"/>
            <a:tailEnd type="none" len="sm" w="sm"/>
          </a:ln>
        </p:spPr>
      </p:sp>
      <p:sp>
        <p:nvSpPr>
          <p:cNvPr name="TextBox 3" id="3"/>
          <p:cNvSpPr txBox="true"/>
          <p:nvPr/>
        </p:nvSpPr>
        <p:spPr>
          <a:xfrm rot="0">
            <a:off x="4619662" y="407987"/>
            <a:ext cx="514276" cy="580390"/>
          </a:xfrm>
          <a:prstGeom prst="rect">
            <a:avLst/>
          </a:prstGeom>
        </p:spPr>
        <p:txBody>
          <a:bodyPr anchor="t" rtlCol="false" tIns="0" lIns="0" bIns="0" rIns="0">
            <a:spAutoFit/>
          </a:bodyPr>
          <a:lstStyle/>
          <a:p>
            <a:pPr algn="ctr">
              <a:lnSpc>
                <a:spcPts val="4759"/>
              </a:lnSpc>
            </a:pPr>
            <a:r>
              <a:rPr lang="en-US" sz="3399" b="true">
                <a:solidFill>
                  <a:srgbClr val="000000"/>
                </a:solidFill>
                <a:latin typeface="Atkinson Hyperlegible Bold"/>
                <a:ea typeface="Atkinson Hyperlegible Bold"/>
                <a:cs typeface="Atkinson Hyperlegible Bold"/>
                <a:sym typeface="Atkinson Hyperlegible Bold"/>
              </a:rPr>
              <a:t>23</a:t>
            </a:r>
          </a:p>
        </p:txBody>
      </p:sp>
      <p:sp>
        <p:nvSpPr>
          <p:cNvPr name="TextBox 4" id="4"/>
          <p:cNvSpPr txBox="true"/>
          <p:nvPr/>
        </p:nvSpPr>
        <p:spPr>
          <a:xfrm rot="0">
            <a:off x="480491" y="1843405"/>
            <a:ext cx="8796107" cy="2277110"/>
          </a:xfrm>
          <a:prstGeom prst="rect">
            <a:avLst/>
          </a:prstGeom>
        </p:spPr>
        <p:txBody>
          <a:bodyPr anchor="t" rtlCol="false" tIns="0" lIns="0" bIns="0" rIns="0">
            <a:spAutoFit/>
          </a:bodyPr>
          <a:lstStyle/>
          <a:p>
            <a:pPr algn="l">
              <a:lnSpc>
                <a:spcPts val="3639"/>
              </a:lnSpc>
            </a:pPr>
            <a:r>
              <a:rPr lang="en-US" sz="2599">
                <a:solidFill>
                  <a:srgbClr val="000000"/>
                </a:solidFill>
                <a:latin typeface="Atkinson Hyperlegible"/>
                <a:ea typeface="Atkinson Hyperlegible"/>
                <a:cs typeface="Atkinson Hyperlegible"/>
                <a:sym typeface="Atkinson Hyperlegible"/>
              </a:rPr>
              <a:t>Shiny Happy People by R.E.M was selected as the theme song for a peppy sitcom. But the band declined and another song was chosen. </a:t>
            </a:r>
          </a:p>
          <a:p>
            <a:pPr algn="l">
              <a:lnSpc>
                <a:spcPts val="3639"/>
              </a:lnSpc>
            </a:pPr>
          </a:p>
          <a:p>
            <a:pPr algn="l">
              <a:lnSpc>
                <a:spcPts val="3639"/>
              </a:lnSpc>
            </a:pPr>
            <a:r>
              <a:rPr lang="en-US" sz="2599">
                <a:solidFill>
                  <a:srgbClr val="000000"/>
                </a:solidFill>
                <a:latin typeface="Atkinson Hyperlegible"/>
                <a:ea typeface="Atkinson Hyperlegible"/>
                <a:cs typeface="Atkinson Hyperlegible"/>
                <a:sym typeface="Atkinson Hyperlegible"/>
              </a:rPr>
              <a:t>Which show? (Song follows)</a:t>
            </a:r>
          </a:p>
        </p:txBody>
      </p:sp>
    </p:spTree>
  </p:cSld>
  <p:clrMapOvr>
    <a:masterClrMapping/>
  </p:clrMapOvr>
</p:sld>
</file>

<file path=ppt/slides/slide8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a:videoFile r:link="rId3"/>
          </p:nvPr>
        </p:nvPicPr>
        <p:blipFill>
          <a:blip r:embed="rId2"/>
          <a:stretch>
            <a:fillRect/>
          </a:stretch>
        </p:blipFill>
        <p:spPr>
          <a:xfrm rot="0">
            <a:off x="1073652" y="805239"/>
            <a:ext cx="7948428" cy="5961322"/>
          </a:xfrm>
          <a:prstGeom prst="rect">
            <a:avLst/>
          </a:prstGeom>
        </p:spPr>
      </p:pic>
    </p:spTree>
  </p:cSld>
  <p:clrMapOvr>
    <a:masterClrMapping/>
  </p:clrMapOvr>
</p:sld>
</file>

<file path=ppt/slides/slide8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a:videoFile r:link="rId3"/>
          </p:nvPr>
        </p:nvPicPr>
        <p:blipFill>
          <a:blip r:embed="rId2"/>
          <a:stretch>
            <a:fillRect/>
          </a:stretch>
        </p:blipFill>
        <p:spPr>
          <a:xfrm rot="0">
            <a:off x="1950720" y="1463040"/>
            <a:ext cx="5852160" cy="438912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DAFzq2JM63A</dc:identifier>
  <dcterms:modified xsi:type="dcterms:W3CDTF">2011-08-01T06:04:30Z</dcterms:modified>
  <cp:revision>1</cp:revision>
  <dc:title>The origin of a certain phrase may have come from a Greek expression catadoxa which means ‘contrary to experience/belief’. An occurrence of this phrase might be linked to a Jonathan Swift poem describing the phenomenon in the phrase Drowned ________,</dc:title>
</cp:coreProperties>
</file>